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3" r:id="rId4"/>
    <p:sldId id="450" r:id="rId5"/>
    <p:sldId id="451" r:id="rId6"/>
    <p:sldId id="260" r:id="rId7"/>
    <p:sldId id="44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62" autoAdjust="0"/>
    <p:restoredTop sz="94660"/>
  </p:normalViewPr>
  <p:slideViewPr>
    <p:cSldViewPr snapToGrid="0">
      <p:cViewPr varScale="1">
        <p:scale>
          <a:sx n="113" d="100"/>
          <a:sy n="113" d="100"/>
        </p:scale>
        <p:origin x="9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pl-PL"/>
          </a:p>
        </p:txBody>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7E8EA2C-954D-4690-91FD-776505BBEE53}" type="datetimeFigureOut">
              <a:rPr lang="fi-FI" smtClean="0"/>
              <a:t>13.11.2025</a:t>
            </a:fld>
            <a:endParaRPr lang="fi-FI"/>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fi-FI"/>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1226396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8EA2C-954D-4690-91FD-776505BBEE53}" type="datetimeFigureOut">
              <a:rPr lang="fi-FI" smtClean="0"/>
              <a:t>13.11.2025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001230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8EA2C-954D-4690-91FD-776505BBEE53}" type="datetimeFigureOut">
              <a:rPr lang="fi-FI" smtClean="0"/>
              <a:t>13.11.2025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440667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8EA2C-954D-4690-91FD-776505BBEE53}" type="datetimeFigureOut">
              <a:rPr lang="fi-FI" smtClean="0"/>
              <a:t>13.11.2025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13374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E8EA2C-954D-4690-91FD-776505BBEE53}" type="datetimeFigureOut">
              <a:rPr lang="fi-FI" smtClean="0"/>
              <a:t>13.11.2025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434292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E8EA2C-954D-4690-91FD-776505BBEE53}" type="datetimeFigureOut">
              <a:rPr lang="fi-FI" smtClean="0"/>
              <a:t>13.11.2025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004743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E8EA2C-954D-4690-91FD-776505BBEE53}" type="datetimeFigureOut">
              <a:rPr lang="fi-FI" smtClean="0"/>
              <a:t>13.11.2025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82403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E8EA2C-954D-4690-91FD-776505BBEE53}" type="datetimeFigureOut">
              <a:rPr lang="fi-FI" smtClean="0"/>
              <a:t>13.11.2025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2867539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E8EA2C-954D-4690-91FD-776505BBEE53}" type="datetimeFigureOut">
              <a:rPr lang="fi-FI" smtClean="0"/>
              <a:t>13.11.2025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62830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47E8EA2C-954D-4690-91FD-776505BBEE53}" type="datetimeFigureOut">
              <a:rPr lang="fi-FI" smtClean="0"/>
              <a:t>13.11.2025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46470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47E8EA2C-954D-4690-91FD-776505BBEE53}" type="datetimeFigureOut">
              <a:rPr lang="fi-FI" smtClean="0"/>
              <a:t>13.11.2025</a:t>
            </a:fld>
            <a:endParaRPr lang="fi-FI"/>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fi-FI"/>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193528402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47E8EA2C-954D-4690-91FD-776505BBEE53}" type="datetimeFigureOut">
              <a:rPr lang="fi-FI" smtClean="0"/>
              <a:t>13.11.2025</a:t>
            </a:fld>
            <a:endParaRPr lang="fi-FI"/>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fi-FI"/>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2143795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AF550-4AE5-1E6B-2278-CD57D73452B1}"/>
              </a:ext>
            </a:extLst>
          </p:cNvPr>
          <p:cNvSpPr>
            <a:spLocks noGrp="1"/>
          </p:cNvSpPr>
          <p:nvPr>
            <p:ph type="ctrTitle"/>
          </p:nvPr>
        </p:nvSpPr>
        <p:spPr>
          <a:xfrm>
            <a:off x="603504" y="770467"/>
            <a:ext cx="10782300" cy="2541693"/>
          </a:xfrm>
        </p:spPr>
        <p:txBody>
          <a:bodyPr/>
          <a:lstStyle/>
          <a:p>
            <a:r>
              <a:rPr lang="fi-FI" b="1" dirty="0"/>
              <a:t>BIP Info</a:t>
            </a:r>
          </a:p>
        </p:txBody>
      </p:sp>
      <p:sp>
        <p:nvSpPr>
          <p:cNvPr id="3" name="Subtitle 2">
            <a:extLst>
              <a:ext uri="{FF2B5EF4-FFF2-40B4-BE49-F238E27FC236}">
                <a16:creationId xmlns:a16="http://schemas.microsoft.com/office/drawing/2014/main" id="{D9A4ACAA-EE95-DC02-A2F6-92BCAB96330A}"/>
              </a:ext>
            </a:extLst>
          </p:cNvPr>
          <p:cNvSpPr>
            <a:spLocks noGrp="1"/>
          </p:cNvSpPr>
          <p:nvPr>
            <p:ph type="subTitle" idx="1"/>
          </p:nvPr>
        </p:nvSpPr>
        <p:spPr>
          <a:xfrm>
            <a:off x="667512" y="3718560"/>
            <a:ext cx="9228201" cy="2134236"/>
          </a:xfrm>
        </p:spPr>
        <p:txBody>
          <a:bodyPr>
            <a:noAutofit/>
          </a:bodyPr>
          <a:lstStyle/>
          <a:p>
            <a:r>
              <a:rPr lang="en-US" sz="3600" b="1" dirty="0"/>
              <a:t>RESS2170 Responsibilities in Winter Sport Management (4 ECTS credits) &amp;</a:t>
            </a:r>
          </a:p>
          <a:p>
            <a:r>
              <a:rPr lang="en-US" sz="3600" b="1" dirty="0"/>
              <a:t>LPE0596 Winter Sports (1 ECTS credit)</a:t>
            </a:r>
          </a:p>
          <a:p>
            <a:endParaRPr lang="en-US" sz="3600" b="1" dirty="0"/>
          </a:p>
          <a:p>
            <a:r>
              <a:rPr lang="en-US" sz="3600" b="1" dirty="0"/>
              <a:t> Jan 12-20, 2026 Jyväskylä</a:t>
            </a:r>
            <a:endParaRPr lang="fi-FI" sz="3600" b="1" dirty="0"/>
          </a:p>
        </p:txBody>
      </p:sp>
      <p:pic>
        <p:nvPicPr>
          <p:cNvPr id="1026" name="Picture 2" descr="Laajis - Ski.fi">
            <a:extLst>
              <a:ext uri="{FF2B5EF4-FFF2-40B4-BE49-F238E27FC236}">
                <a16:creationId xmlns:a16="http://schemas.microsoft.com/office/drawing/2014/main" id="{BE2A932B-906E-17B2-1467-104B36FC30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7141" y="770467"/>
            <a:ext cx="3731355" cy="2460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722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9A707-819D-04DE-F5D1-7D3DF3D2A8C5}"/>
              </a:ext>
            </a:extLst>
          </p:cNvPr>
          <p:cNvSpPr>
            <a:spLocks noGrp="1"/>
          </p:cNvSpPr>
          <p:nvPr>
            <p:ph type="title"/>
          </p:nvPr>
        </p:nvSpPr>
        <p:spPr>
          <a:xfrm>
            <a:off x="695325" y="280363"/>
            <a:ext cx="10609192" cy="919787"/>
          </a:xfrm>
        </p:spPr>
        <p:txBody>
          <a:bodyPr>
            <a:normAutofit/>
          </a:bodyPr>
          <a:lstStyle/>
          <a:p>
            <a:r>
              <a:rPr lang="en-US" sz="4400" b="1" noProof="0" dirty="0"/>
              <a:t>Timetable for administrative process</a:t>
            </a:r>
          </a:p>
        </p:txBody>
      </p:sp>
      <p:graphicFrame>
        <p:nvGraphicFramePr>
          <p:cNvPr id="4" name="Content Placeholder 3">
            <a:extLst>
              <a:ext uri="{FF2B5EF4-FFF2-40B4-BE49-F238E27FC236}">
                <a16:creationId xmlns:a16="http://schemas.microsoft.com/office/drawing/2014/main" id="{850DE9CC-CD83-28D8-EC1C-73C5C099278D}"/>
              </a:ext>
            </a:extLst>
          </p:cNvPr>
          <p:cNvGraphicFramePr>
            <a:graphicFrameLocks noGrp="1"/>
          </p:cNvGraphicFramePr>
          <p:nvPr>
            <p:ph idx="1"/>
            <p:extLst>
              <p:ext uri="{D42A27DB-BD31-4B8C-83A1-F6EECF244321}">
                <p14:modId xmlns:p14="http://schemas.microsoft.com/office/powerpoint/2010/main" val="3191667934"/>
              </p:ext>
            </p:extLst>
          </p:nvPr>
        </p:nvGraphicFramePr>
        <p:xfrm>
          <a:off x="695325" y="1200150"/>
          <a:ext cx="10446437" cy="5497959"/>
        </p:xfrm>
        <a:graphic>
          <a:graphicData uri="http://schemas.openxmlformats.org/drawingml/2006/table">
            <a:tbl>
              <a:tblPr firstRow="1" firstCol="1" bandRow="1"/>
              <a:tblGrid>
                <a:gridCol w="1167031">
                  <a:extLst>
                    <a:ext uri="{9D8B030D-6E8A-4147-A177-3AD203B41FA5}">
                      <a16:colId xmlns:a16="http://schemas.microsoft.com/office/drawing/2014/main" val="1374711559"/>
                    </a:ext>
                  </a:extLst>
                </a:gridCol>
                <a:gridCol w="2470689">
                  <a:extLst>
                    <a:ext uri="{9D8B030D-6E8A-4147-A177-3AD203B41FA5}">
                      <a16:colId xmlns:a16="http://schemas.microsoft.com/office/drawing/2014/main" val="3481988494"/>
                    </a:ext>
                  </a:extLst>
                </a:gridCol>
                <a:gridCol w="6808717">
                  <a:extLst>
                    <a:ext uri="{9D8B030D-6E8A-4147-A177-3AD203B41FA5}">
                      <a16:colId xmlns:a16="http://schemas.microsoft.com/office/drawing/2014/main" val="3985291378"/>
                    </a:ext>
                  </a:extLst>
                </a:gridCol>
              </a:tblGrid>
              <a:tr h="290404">
                <a:tc>
                  <a:txBody>
                    <a:bodyPr/>
                    <a:lstStyle/>
                    <a:p>
                      <a:pPr>
                        <a:lnSpc>
                          <a:spcPct val="107000"/>
                        </a:lnSpc>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Deadline</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9050" cap="flat" cmpd="sng" algn="ctr">
                      <a:solidFill>
                        <a:srgbClr val="F4B083"/>
                      </a:solidFill>
                      <a:prstDash val="solid"/>
                      <a:round/>
                      <a:headEnd type="none" w="med" len="med"/>
                      <a:tailEnd type="none" w="med" len="med"/>
                    </a:lnB>
                  </a:tcPr>
                </a:tc>
                <a:tc>
                  <a:txBody>
                    <a:bodyPr/>
                    <a:lstStyle/>
                    <a:p>
                      <a:pPr>
                        <a:lnSpc>
                          <a:spcPct val="107000"/>
                        </a:lnSpc>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To do</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9050" cap="flat" cmpd="sng" algn="ctr">
                      <a:solidFill>
                        <a:srgbClr val="F4B083"/>
                      </a:solidFill>
                      <a:prstDash val="solid"/>
                      <a:round/>
                      <a:headEnd type="none" w="med" len="med"/>
                      <a:tailEnd type="none" w="med" len="med"/>
                    </a:lnB>
                  </a:tcPr>
                </a:tc>
                <a:tc>
                  <a:txBody>
                    <a:bodyPr/>
                    <a:lstStyle/>
                    <a:p>
                      <a:pPr>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Remarks</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905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121213950"/>
                  </a:ext>
                </a:extLst>
              </a:tr>
              <a:tr h="462071">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October </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Nominate your students</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1678001367"/>
                  </a:ext>
                </a:extLst>
              </a:tr>
              <a:tr h="552450">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October</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Preferred deadline for signing the IIAs</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2022747784"/>
                  </a:ext>
                </a:extLst>
              </a:tr>
              <a:tr h="552450">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November</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Nominated students apply to JYU</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Nominated students will receive a personal details form to fill in online.</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1636786094"/>
                  </a:ext>
                </a:extLst>
              </a:tr>
              <a:tr h="1645348">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November</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Students send in their Learning Agreements</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 Please tell your int’l coordinator if you prefer Online Learning Agreement or PDF-LA.</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IMPORTANT!</a:t>
                      </a:r>
                      <a:r>
                        <a:rPr lang="en-US" sz="1800" dirty="0">
                          <a:effectLst/>
                          <a:latin typeface="Calibri" panose="020F0502020204030204" pitchFamily="34" charset="0"/>
                          <a:ea typeface="Calibri" panose="020F0502020204030204" pitchFamily="34" charset="0"/>
                          <a:cs typeface="Times New Roman" panose="02020603050405020304" pitchFamily="18" charset="0"/>
                        </a:rPr>
                        <a:t> If you’ll use a PDF-LA, we will send you the template with pre-filled course code, course name, institutional details, and my signature. PDF-LAs that come straight from the students will not be signed.</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3659009445"/>
                  </a:ext>
                </a:extLst>
              </a:tr>
              <a:tr h="1190625">
                <a:tc>
                  <a:txBody>
                    <a:bodyPr/>
                    <a:lstStyle/>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December</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Compulsory virtual part of the blended mobility and information session on Zoom regarding practical matters for the students</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Exact date will be confirmed later</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989272303"/>
                  </a:ext>
                </a:extLst>
              </a:tr>
            </a:tbl>
          </a:graphicData>
        </a:graphic>
      </p:graphicFrame>
    </p:spTree>
    <p:extLst>
      <p:ext uri="{BB962C8B-B14F-4D97-AF65-F5344CB8AC3E}">
        <p14:creationId xmlns:p14="http://schemas.microsoft.com/office/powerpoint/2010/main" val="2258889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B4234-70D1-7BDE-BFFF-A2E289912873}"/>
              </a:ext>
            </a:extLst>
          </p:cNvPr>
          <p:cNvSpPr>
            <a:spLocks noGrp="1"/>
          </p:cNvSpPr>
          <p:nvPr>
            <p:ph type="title"/>
          </p:nvPr>
        </p:nvSpPr>
        <p:spPr>
          <a:xfrm>
            <a:off x="657224" y="499533"/>
            <a:ext cx="10772775" cy="1354434"/>
          </a:xfrm>
        </p:spPr>
        <p:txBody>
          <a:bodyPr/>
          <a:lstStyle/>
          <a:p>
            <a:r>
              <a:rPr lang="fi-FI" b="1" dirty="0"/>
              <a:t>Partners’ </a:t>
            </a:r>
            <a:r>
              <a:rPr lang="fi-FI" b="1" dirty="0" err="1"/>
              <a:t>tasks</a:t>
            </a:r>
            <a:endParaRPr lang="fi-FI" b="1" dirty="0"/>
          </a:p>
        </p:txBody>
      </p:sp>
      <p:sp>
        <p:nvSpPr>
          <p:cNvPr id="3" name="Content Placeholder 2">
            <a:extLst>
              <a:ext uri="{FF2B5EF4-FFF2-40B4-BE49-F238E27FC236}">
                <a16:creationId xmlns:a16="http://schemas.microsoft.com/office/drawing/2014/main" id="{324672AD-AE06-758A-0F83-9A75E882FA3B}"/>
              </a:ext>
            </a:extLst>
          </p:cNvPr>
          <p:cNvSpPr>
            <a:spLocks noGrp="1"/>
          </p:cNvSpPr>
          <p:nvPr>
            <p:ph idx="1"/>
          </p:nvPr>
        </p:nvSpPr>
        <p:spPr>
          <a:xfrm>
            <a:off x="719137" y="1853967"/>
            <a:ext cx="10753725" cy="4333473"/>
          </a:xfrm>
        </p:spPr>
        <p:txBody>
          <a:bodyPr>
            <a:normAutofit fontScale="92500" lnSpcReduction="20000"/>
          </a:bodyPr>
          <a:lstStyle/>
          <a:p>
            <a:pPr>
              <a:buFont typeface="Arial" panose="020B0604020202020204" pitchFamily="34" charset="0"/>
              <a:buChar char="•"/>
            </a:pPr>
            <a:r>
              <a:rPr lang="fi-FI" dirty="0"/>
              <a:t> </a:t>
            </a:r>
            <a:r>
              <a:rPr lang="en-US" sz="2600" noProof="0" dirty="0"/>
              <a:t>Confirm </a:t>
            </a:r>
            <a:r>
              <a:rPr lang="en-US" sz="2600" b="1" noProof="0" dirty="0"/>
              <a:t>availability of the Erasmus+ BIP funding </a:t>
            </a:r>
            <a:r>
              <a:rPr lang="en-US" sz="2600" noProof="0" dirty="0"/>
              <a:t>for the students  + </a:t>
            </a:r>
            <a:r>
              <a:rPr lang="en-US" sz="2600" b="1" noProof="0" dirty="0"/>
              <a:t>number of students </a:t>
            </a:r>
            <a:r>
              <a:rPr lang="en-US" sz="2600" noProof="0" dirty="0"/>
              <a:t>from each partner university</a:t>
            </a:r>
          </a:p>
          <a:p>
            <a:pPr>
              <a:buFont typeface="Arial" panose="020B0604020202020204" pitchFamily="34" charset="0"/>
              <a:buChar char="•"/>
            </a:pPr>
            <a:r>
              <a:rPr lang="en-US" sz="2600" noProof="0" dirty="0"/>
              <a:t> </a:t>
            </a:r>
            <a:r>
              <a:rPr lang="en-US" sz="2600" b="1" noProof="0" dirty="0"/>
              <a:t>Student selection</a:t>
            </a:r>
          </a:p>
          <a:p>
            <a:pPr marL="598932" lvl="1">
              <a:buFont typeface="Arial" panose="020B0604020202020204" pitchFamily="34" charset="0"/>
              <a:buChar char="•"/>
            </a:pPr>
            <a:r>
              <a:rPr lang="en-US" sz="2600" noProof="0" dirty="0"/>
              <a:t>Start marketing for the winter school already in spring term</a:t>
            </a:r>
          </a:p>
          <a:p>
            <a:pPr marL="598932" lvl="1">
              <a:buFont typeface="Arial" panose="020B0604020202020204" pitchFamily="34" charset="0"/>
              <a:buChar char="•"/>
            </a:pPr>
            <a:r>
              <a:rPr lang="en-US" sz="2600" noProof="0" dirty="0"/>
              <a:t>Select students for the WS and for the waiting list</a:t>
            </a:r>
          </a:p>
          <a:p>
            <a:pPr marL="598932" lvl="1">
              <a:buFont typeface="Arial" panose="020B0604020202020204" pitchFamily="34" charset="0"/>
              <a:buChar char="•"/>
            </a:pPr>
            <a:r>
              <a:rPr lang="en-US" sz="2600" noProof="0" dirty="0"/>
              <a:t>Inform the students about the compulsory virtual component (online meeting) in December</a:t>
            </a:r>
          </a:p>
          <a:p>
            <a:pPr marL="0" lvl="2" indent="0">
              <a:buNone/>
            </a:pPr>
            <a:endParaRPr lang="en-US" sz="2600" noProof="0" dirty="0"/>
          </a:p>
          <a:p>
            <a:pPr>
              <a:buFont typeface="Arial" panose="020B0604020202020204" pitchFamily="34" charset="0"/>
              <a:buChar char="•"/>
            </a:pPr>
            <a:r>
              <a:rPr lang="en-US" sz="2600" b="1" noProof="0" dirty="0"/>
              <a:t>Teacher exchange mobility </a:t>
            </a:r>
            <a:r>
              <a:rPr lang="en-US" sz="2600" noProof="0" dirty="0"/>
              <a:t>to the Winter school </a:t>
            </a:r>
          </a:p>
          <a:p>
            <a:pPr marL="598932" lvl="1">
              <a:buFont typeface="Arial" panose="020B0604020202020204" pitchFamily="34" charset="0"/>
              <a:buChar char="•"/>
            </a:pPr>
            <a:r>
              <a:rPr lang="en-US" sz="2600" noProof="0" dirty="0"/>
              <a:t>Apply Erasmus+ teacher mobility grant</a:t>
            </a:r>
          </a:p>
          <a:p>
            <a:pPr marL="598932" lvl="1">
              <a:buFont typeface="Arial" panose="020B0604020202020204" pitchFamily="34" charset="0"/>
              <a:buChar char="•"/>
            </a:pPr>
            <a:r>
              <a:rPr lang="en-US" sz="2600" noProof="0" dirty="0"/>
              <a:t>Plan teaching content to the winter school together with other partners</a:t>
            </a:r>
          </a:p>
          <a:p>
            <a:pPr marL="598932" lvl="1">
              <a:buFont typeface="Arial" panose="020B0604020202020204" pitchFamily="34" charset="0"/>
              <a:buChar char="•"/>
            </a:pPr>
            <a:r>
              <a:rPr lang="en-US" sz="2600" noProof="0" dirty="0"/>
              <a:t>Time for the virtual component</a:t>
            </a:r>
          </a:p>
          <a:p>
            <a:pPr marL="598932" lvl="1">
              <a:buFont typeface="Arial" panose="020B0604020202020204" pitchFamily="34" charset="0"/>
              <a:buChar char="•"/>
            </a:pPr>
            <a:r>
              <a:rPr lang="en-US" sz="2600" noProof="0" dirty="0"/>
              <a:t>Teaching topics</a:t>
            </a:r>
          </a:p>
        </p:txBody>
      </p:sp>
    </p:spTree>
    <p:extLst>
      <p:ext uri="{BB962C8B-B14F-4D97-AF65-F5344CB8AC3E}">
        <p14:creationId xmlns:p14="http://schemas.microsoft.com/office/powerpoint/2010/main" val="100052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3EFC75-D61F-4CEA-9817-11CC860305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C02F3DD-3E32-4AF8-BFA1-D131A6B4B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317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FB01A4C5-D6CF-CC50-AE46-7B2992865C53}"/>
              </a:ext>
            </a:extLst>
          </p:cNvPr>
          <p:cNvGraphicFramePr>
            <a:graphicFrameLocks noGrp="1"/>
          </p:cNvGraphicFramePr>
          <p:nvPr>
            <p:extLst>
              <p:ext uri="{D42A27DB-BD31-4B8C-83A1-F6EECF244321}">
                <p14:modId xmlns:p14="http://schemas.microsoft.com/office/powerpoint/2010/main" val="3286960423"/>
              </p:ext>
            </p:extLst>
          </p:nvPr>
        </p:nvGraphicFramePr>
        <p:xfrm>
          <a:off x="786388" y="991963"/>
          <a:ext cx="10619226" cy="5060878"/>
        </p:xfrm>
        <a:graphic>
          <a:graphicData uri="http://schemas.openxmlformats.org/drawingml/2006/table">
            <a:tbl>
              <a:tblPr firstRow="1" firstCol="1" bandRow="1"/>
              <a:tblGrid>
                <a:gridCol w="2102765">
                  <a:extLst>
                    <a:ext uri="{9D8B030D-6E8A-4147-A177-3AD203B41FA5}">
                      <a16:colId xmlns:a16="http://schemas.microsoft.com/office/drawing/2014/main" val="1150889118"/>
                    </a:ext>
                  </a:extLst>
                </a:gridCol>
                <a:gridCol w="8516461">
                  <a:extLst>
                    <a:ext uri="{9D8B030D-6E8A-4147-A177-3AD203B41FA5}">
                      <a16:colId xmlns:a16="http://schemas.microsoft.com/office/drawing/2014/main" val="3869098448"/>
                    </a:ext>
                  </a:extLst>
                </a:gridCol>
              </a:tblGrid>
              <a:tr h="293784">
                <a:tc>
                  <a:txBody>
                    <a:bodyPr/>
                    <a:lstStyle/>
                    <a:p>
                      <a:pPr algn="l" fontAlgn="t">
                        <a:buNone/>
                      </a:pPr>
                      <a:r>
                        <a:rPr lang="fi-FI" sz="2000" b="1" i="0" u="none" strike="noStrike" dirty="0">
                          <a:solidFill>
                            <a:srgbClr val="000000"/>
                          </a:solidFill>
                          <a:effectLst/>
                          <a:latin typeface="Calibri" panose="020F0502020204030204" pitchFamily="34" charset="0"/>
                          <a:ea typeface="SimSun" panose="02010600030101010101" pitchFamily="2" charset="-122"/>
                        </a:rPr>
                        <a:t>RESS2170</a:t>
                      </a:r>
                      <a:endParaRPr lang="fi-FI" sz="2000" b="0" i="0" u="none" strike="noStrike" dirty="0">
                        <a:effectLst/>
                        <a:latin typeface="Arial" panose="020B0604020202020204" pitchFamily="34" charset="0"/>
                      </a:endParaRPr>
                    </a:p>
                  </a:txBody>
                  <a:tcPr marL="87988" marR="87988" marT="12221" marB="0">
                    <a:lnL>
                      <a:noFill/>
                    </a:lnL>
                    <a:lnR>
                      <a:noFill/>
                    </a:lnR>
                    <a:lnT>
                      <a:noFill/>
                    </a:lnT>
                    <a:lnB>
                      <a:noFill/>
                    </a:lnB>
                    <a:solidFill>
                      <a:srgbClr val="B8CCE4"/>
                    </a:solidFill>
                  </a:tcPr>
                </a:tc>
                <a:tc>
                  <a:txBody>
                    <a:bodyPr/>
                    <a:lstStyle/>
                    <a:p>
                      <a:pPr algn="l" fontAlgn="t">
                        <a:buNone/>
                      </a:pPr>
                      <a:r>
                        <a:rPr lang="fi-FI" sz="2000" b="1" i="0" u="none" strike="noStrike" dirty="0" err="1">
                          <a:solidFill>
                            <a:srgbClr val="000000"/>
                          </a:solidFill>
                          <a:effectLst/>
                          <a:latin typeface="Calibri" panose="020F0502020204030204" pitchFamily="34" charset="0"/>
                          <a:ea typeface="SimSun" panose="02010600030101010101" pitchFamily="2" charset="-122"/>
                        </a:rPr>
                        <a:t>Responsibilities</a:t>
                      </a:r>
                      <a:r>
                        <a:rPr lang="fi-FI" sz="2000" b="1" i="0" u="none" strike="noStrike" dirty="0">
                          <a:solidFill>
                            <a:srgbClr val="000000"/>
                          </a:solidFill>
                          <a:effectLst/>
                          <a:latin typeface="Calibri" panose="020F0502020204030204" pitchFamily="34" charset="0"/>
                          <a:ea typeface="SimSun" panose="02010600030101010101" pitchFamily="2" charset="-122"/>
                        </a:rPr>
                        <a:t> in Winter Sport Management (Sport Marketing)</a:t>
                      </a:r>
                      <a:endParaRPr lang="fi-FI" sz="2000" b="0" i="0" u="none" strike="noStrike" dirty="0">
                        <a:effectLst/>
                        <a:latin typeface="Arial" panose="020B0604020202020204" pitchFamily="34" charset="0"/>
                      </a:endParaRPr>
                    </a:p>
                  </a:txBody>
                  <a:tcPr marL="87988" marR="87988" marT="12221" marB="0">
                    <a:lnL>
                      <a:noFill/>
                    </a:lnL>
                    <a:lnR>
                      <a:noFill/>
                    </a:lnR>
                    <a:lnT>
                      <a:noFill/>
                    </a:lnT>
                    <a:lnB>
                      <a:noFill/>
                    </a:lnB>
                    <a:solidFill>
                      <a:srgbClr val="B8CCE4"/>
                    </a:solidFill>
                  </a:tcPr>
                </a:tc>
                <a:extLst>
                  <a:ext uri="{0D108BD9-81ED-4DB2-BD59-A6C34878D82A}">
                    <a16:rowId xmlns:a16="http://schemas.microsoft.com/office/drawing/2014/main" val="801818681"/>
                  </a:ext>
                </a:extLst>
              </a:tr>
              <a:tr h="146696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Learning Outcomes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marL="457200" indent="-457200"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On successful completion of this course, student is able to:</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-explain what kinds of responsibility issues and practices there are in sport marketing and management, </a:t>
                      </a: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and how they can be applied especially in the case of winter sports</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-know the special features of responsible winter sport marketing in comparison to other contexts</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-use sport mgt and marketing theories in planning, implementing and analyzing winter sport mgt strategies</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classify different theories used in sport marketing studies</a:t>
                      </a:r>
                      <a:endParaRPr lang="en-US"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2678884227"/>
                  </a:ext>
                </a:extLst>
              </a:tr>
              <a:tr h="763056">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Content</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This course introduces the students with the basic and applied principles and concepts of modern sport management. The course introduces the students to the various aspects of winter sports and how marketing principles can be used in planning and implementing responsible sport marketing strategy and practices.</a:t>
                      </a:r>
                      <a:endParaRPr lang="en-US"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110388253"/>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Modes of Study</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dirty="0">
                          <a:solidFill>
                            <a:srgbClr val="000000"/>
                          </a:solidFill>
                          <a:effectLst/>
                          <a:latin typeface="Calibri" panose="020F0502020204030204" pitchFamily="34" charset="0"/>
                          <a:ea typeface="SimSun" panose="02010600030101010101" pitchFamily="2" charset="-122"/>
                        </a:rPr>
                        <a:t>Lectures 20 hours, writing and reading assignments, group work assignments</a:t>
                      </a:r>
                      <a:endParaRPr lang="en-GB"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3920299808"/>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Literature</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dirty="0">
                          <a:solidFill>
                            <a:srgbClr val="000000"/>
                          </a:solidFill>
                          <a:effectLst/>
                          <a:latin typeface="Calibri" panose="020F0502020204030204" pitchFamily="34" charset="0"/>
                          <a:ea typeface="SimSun" panose="02010600030101010101" pitchFamily="2" charset="-122"/>
                        </a:rPr>
                        <a:t>Articles and cases announced by the instructors.</a:t>
                      </a:r>
                      <a:endParaRPr lang="en-GB"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3200110296"/>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Additional Literature</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solidFill>
                            <a:srgbClr val="000000"/>
                          </a:solidFill>
                          <a:effectLst/>
                          <a:latin typeface="Calibri" panose="020F0502020204030204" pitchFamily="34" charset="0"/>
                          <a:ea typeface="SimSun" panose="02010600030101010101" pitchFamily="2" charset="-122"/>
                        </a:rPr>
                        <a:t>To be announced during the lectures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814251560"/>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Modes of Completion</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effectLst/>
                          <a:latin typeface="Calibri" panose="020F0502020204030204" pitchFamily="34" charset="0"/>
                          <a:ea typeface="SimSun" panose="02010600030101010101" pitchFamily="2" charset="-122"/>
                        </a:rPr>
                        <a:t>Active participation in lectures, writing assignments.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496215461"/>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Grading</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effectLst/>
                          <a:latin typeface="Calibri" panose="020F0502020204030204" pitchFamily="34" charset="0"/>
                          <a:ea typeface="SimSun" panose="02010600030101010101" pitchFamily="2" charset="-122"/>
                        </a:rPr>
                        <a:t>0-5 (active participation in lectures 20%, written case analyses 30%, writing assignment 50%)</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2716908538"/>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Credits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solidFill>
                            <a:srgbClr val="000000"/>
                          </a:solidFill>
                          <a:effectLst/>
                          <a:latin typeface="Calibri" panose="020F0502020204030204" pitchFamily="34" charset="0"/>
                          <a:ea typeface="SimSun" panose="02010600030101010101" pitchFamily="2" charset="-122"/>
                        </a:rPr>
                        <a:t>4 ECTS credits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3984196232"/>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Timing</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effectLst/>
                          <a:latin typeface="Calibri" panose="020F0502020204030204" pitchFamily="34" charset="0"/>
                          <a:ea typeface="Times New Roman" panose="02020603050405020304" pitchFamily="18" charset="0"/>
                        </a:rPr>
                        <a:t>1</a:t>
                      </a:r>
                      <a:r>
                        <a:rPr lang="en-GB" sz="1500" b="0" i="0" u="none" strike="noStrike" baseline="30000">
                          <a:effectLst/>
                          <a:latin typeface="Calibri" panose="020F0502020204030204" pitchFamily="34" charset="0"/>
                          <a:ea typeface="Times New Roman" panose="02020603050405020304" pitchFamily="18" charset="0"/>
                        </a:rPr>
                        <a:t>st</a:t>
                      </a:r>
                      <a:r>
                        <a:rPr lang="en-GB" sz="1500" b="0" i="0" u="none" strike="noStrike">
                          <a:effectLst/>
                          <a:latin typeface="Calibri" panose="020F0502020204030204" pitchFamily="34" charset="0"/>
                          <a:ea typeface="Times New Roman" panose="02020603050405020304" pitchFamily="18" charset="0"/>
                        </a:rPr>
                        <a:t> year</a:t>
                      </a:r>
                      <a:r>
                        <a:rPr lang="en-GB" sz="1500" b="0" i="0" u="none" strike="noStrike">
                          <a:solidFill>
                            <a:srgbClr val="000000"/>
                          </a:solidFill>
                          <a:effectLst/>
                          <a:latin typeface="Calibri" panose="020F0502020204030204" pitchFamily="34" charset="0"/>
                          <a:ea typeface="Times New Roman" panose="02020603050405020304" pitchFamily="18" charset="0"/>
                        </a:rPr>
                        <a:t>, spring </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1485292418"/>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Unit</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dirty="0">
                          <a:solidFill>
                            <a:srgbClr val="000000"/>
                          </a:solidFill>
                          <a:effectLst/>
                          <a:latin typeface="Calibri" panose="020F0502020204030204" pitchFamily="34" charset="0"/>
                          <a:ea typeface="SimSun" panose="02010600030101010101" pitchFamily="2" charset="-122"/>
                        </a:rPr>
                        <a:t>Faculty of Sport and Health Sciences</a:t>
                      </a:r>
                      <a:endParaRPr lang="en-GB"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495763545"/>
                  </a:ext>
                </a:extLst>
              </a:tr>
            </a:tbl>
          </a:graphicData>
        </a:graphic>
      </p:graphicFrame>
    </p:spTree>
    <p:extLst>
      <p:ext uri="{BB962C8B-B14F-4D97-AF65-F5344CB8AC3E}">
        <p14:creationId xmlns:p14="http://schemas.microsoft.com/office/powerpoint/2010/main" val="358079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descr="Cross country skiing">
            <a:extLst>
              <a:ext uri="{FF2B5EF4-FFF2-40B4-BE49-F238E27FC236}">
                <a16:creationId xmlns:a16="http://schemas.microsoft.com/office/drawing/2014/main" id="{E2991155-F8FB-3AA8-F880-331B39D190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4571" y="1097280"/>
            <a:ext cx="3383936" cy="3383936"/>
          </a:xfrm>
          <a:prstGeom prst="rect">
            <a:avLst/>
          </a:prstGeom>
        </p:spPr>
      </p:pic>
      <p:sp>
        <p:nvSpPr>
          <p:cNvPr id="3" name="TextBox 2">
            <a:extLst>
              <a:ext uri="{FF2B5EF4-FFF2-40B4-BE49-F238E27FC236}">
                <a16:creationId xmlns:a16="http://schemas.microsoft.com/office/drawing/2014/main" id="{CCEEF17D-2984-26B4-97AE-B60D11D9FAC6}"/>
              </a:ext>
            </a:extLst>
          </p:cNvPr>
          <p:cNvSpPr txBox="1"/>
          <p:nvPr/>
        </p:nvSpPr>
        <p:spPr>
          <a:xfrm>
            <a:off x="4521200" y="1097280"/>
            <a:ext cx="6909180" cy="4680585"/>
          </a:xfrm>
          <a:prstGeom prst="rect">
            <a:avLst/>
          </a:prstGeom>
        </p:spPr>
        <p:txBody>
          <a:bodyPr vert="horz" lIns="91440" tIns="45720" rIns="91440" bIns="45720" rtlCol="0">
            <a:normAutofit/>
          </a:bodyPr>
          <a:lstStyle/>
          <a:p>
            <a:pPr defTabSz="914400">
              <a:lnSpc>
                <a:spcPct val="85000"/>
              </a:lnSpc>
              <a:spcBef>
                <a:spcPts val="600"/>
              </a:spcBef>
              <a:spcAft>
                <a:spcPts val="600"/>
              </a:spcAft>
              <a:buFont typeface="Arial" pitchFamily="34" charset="0"/>
              <a:buChar char=" "/>
            </a:pPr>
            <a:r>
              <a:rPr lang="en-US" sz="3200" b="1" dirty="0">
                <a:solidFill>
                  <a:schemeClr val="tx1">
                    <a:lumMod val="85000"/>
                    <a:lumOff val="15000"/>
                  </a:schemeClr>
                </a:solidFill>
                <a:effectLst/>
              </a:rPr>
              <a:t>LPE0596 Winter Sports (1 ECTS credit)</a:t>
            </a:r>
          </a:p>
          <a:p>
            <a:pPr defTabSz="914400">
              <a:lnSpc>
                <a:spcPct val="85000"/>
              </a:lnSpc>
              <a:spcBef>
                <a:spcPts val="600"/>
              </a:spcBef>
              <a:spcAft>
                <a:spcPts val="600"/>
              </a:spcAft>
              <a:buFont typeface="Arial" pitchFamily="34" charset="0"/>
              <a:buChar char=" "/>
            </a:pPr>
            <a:endParaRPr lang="en-US" sz="2400" dirty="0">
              <a:solidFill>
                <a:schemeClr val="tx1">
                  <a:lumMod val="85000"/>
                  <a:lumOff val="15000"/>
                </a:schemeClr>
              </a:solidFill>
              <a:effectLst/>
            </a:endParaRPr>
          </a:p>
          <a:p>
            <a:pPr defTabSz="914400">
              <a:lnSpc>
                <a:spcPct val="85000"/>
              </a:lnSpc>
              <a:spcAft>
                <a:spcPts val="900"/>
              </a:spcAft>
            </a:pPr>
            <a:r>
              <a:rPr lang="en-US" sz="2400" b="1" dirty="0">
                <a:solidFill>
                  <a:schemeClr val="tx1">
                    <a:lumMod val="85000"/>
                    <a:lumOff val="15000"/>
                  </a:schemeClr>
                </a:solidFill>
                <a:effectLst/>
              </a:rPr>
              <a:t>Content:</a:t>
            </a:r>
            <a:r>
              <a:rPr lang="en-US" sz="2400" dirty="0">
                <a:solidFill>
                  <a:schemeClr val="tx1">
                    <a:lumMod val="85000"/>
                    <a:lumOff val="15000"/>
                  </a:schemeClr>
                </a:solidFill>
                <a:effectLst/>
              </a:rPr>
              <a:t> Students get acquainted with various winter sports, such as alpine skiing, snowboarding, cross-country skiing, skating, and games on the ice.</a:t>
            </a:r>
            <a:br>
              <a:rPr lang="en-US" sz="2400" dirty="0">
                <a:solidFill>
                  <a:schemeClr val="tx1">
                    <a:lumMod val="85000"/>
                    <a:lumOff val="15000"/>
                  </a:schemeClr>
                </a:solidFill>
                <a:effectLst/>
              </a:rPr>
            </a:br>
            <a:r>
              <a:rPr lang="en-US" sz="2400" b="1" dirty="0">
                <a:solidFill>
                  <a:schemeClr val="tx1">
                    <a:lumMod val="85000"/>
                    <a:lumOff val="15000"/>
                  </a:schemeClr>
                </a:solidFill>
                <a:effectLst/>
              </a:rPr>
              <a:t>Mode of study:</a:t>
            </a:r>
            <a:r>
              <a:rPr lang="en-US" sz="2400" dirty="0">
                <a:solidFill>
                  <a:schemeClr val="tx1">
                    <a:lumMod val="85000"/>
                    <a:lumOff val="15000"/>
                  </a:schemeClr>
                </a:solidFill>
                <a:effectLst/>
              </a:rPr>
              <a:t> The course includes 20 hours of practical lessons and writing a short learning diary.</a:t>
            </a:r>
            <a:br>
              <a:rPr lang="en-US" sz="2400" dirty="0">
                <a:solidFill>
                  <a:schemeClr val="tx1">
                    <a:lumMod val="85000"/>
                    <a:lumOff val="15000"/>
                  </a:schemeClr>
                </a:solidFill>
                <a:effectLst/>
              </a:rPr>
            </a:br>
            <a:r>
              <a:rPr lang="en-US" sz="2400" b="1" dirty="0">
                <a:solidFill>
                  <a:schemeClr val="tx1">
                    <a:lumMod val="85000"/>
                    <a:lumOff val="15000"/>
                  </a:schemeClr>
                </a:solidFill>
                <a:effectLst/>
              </a:rPr>
              <a:t>Modes of completion:</a:t>
            </a:r>
            <a:r>
              <a:rPr lang="en-US" sz="2400" dirty="0">
                <a:solidFill>
                  <a:schemeClr val="tx1">
                    <a:lumMod val="85000"/>
                    <a:lumOff val="15000"/>
                  </a:schemeClr>
                </a:solidFill>
                <a:effectLst/>
              </a:rPr>
              <a:t> Active participation in the practical lessons and writing the learning diary.</a:t>
            </a:r>
            <a:br>
              <a:rPr lang="en-US" sz="2400" dirty="0">
                <a:solidFill>
                  <a:schemeClr val="tx1">
                    <a:lumMod val="85000"/>
                    <a:lumOff val="15000"/>
                  </a:schemeClr>
                </a:solidFill>
                <a:effectLst/>
              </a:rPr>
            </a:br>
            <a:r>
              <a:rPr lang="en-US" sz="2400" b="1" dirty="0">
                <a:solidFill>
                  <a:schemeClr val="tx1">
                    <a:lumMod val="85000"/>
                    <a:lumOff val="15000"/>
                  </a:schemeClr>
                </a:solidFill>
                <a:effectLst/>
              </a:rPr>
              <a:t>Grading:</a:t>
            </a:r>
            <a:r>
              <a:rPr lang="en-US" sz="2400" dirty="0">
                <a:solidFill>
                  <a:schemeClr val="tx1">
                    <a:lumMod val="85000"/>
                    <a:lumOff val="15000"/>
                  </a:schemeClr>
                </a:solidFill>
                <a:effectLst/>
              </a:rPr>
              <a:t> Pass - Fail</a:t>
            </a:r>
          </a:p>
        </p:txBody>
      </p:sp>
    </p:spTree>
    <p:extLst>
      <p:ext uri="{BB962C8B-B14F-4D97-AF65-F5344CB8AC3E}">
        <p14:creationId xmlns:p14="http://schemas.microsoft.com/office/powerpoint/2010/main" val="1765174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978B9-D102-0809-B238-1C55073D17A4}"/>
              </a:ext>
            </a:extLst>
          </p:cNvPr>
          <p:cNvSpPr>
            <a:spLocks noGrp="1"/>
          </p:cNvSpPr>
          <p:nvPr>
            <p:ph type="title"/>
          </p:nvPr>
        </p:nvSpPr>
        <p:spPr>
          <a:xfrm>
            <a:off x="1127760" y="174246"/>
            <a:ext cx="10850880" cy="530429"/>
          </a:xfrm>
        </p:spPr>
        <p:txBody>
          <a:bodyPr>
            <a:noAutofit/>
          </a:bodyPr>
          <a:lstStyle/>
          <a:p>
            <a:r>
              <a:rPr lang="fi-FI" sz="4000" b="1" dirty="0">
                <a:latin typeface="Calibri" panose="020F0502020204030204" pitchFamily="34" charset="0"/>
                <a:cs typeface="Calibri" panose="020F0502020204030204" pitchFamily="34" charset="0"/>
              </a:rPr>
              <a:t>Preliminary </a:t>
            </a:r>
            <a:r>
              <a:rPr lang="fi-FI" sz="4000" b="1" dirty="0" err="1">
                <a:latin typeface="Calibri" panose="020F0502020204030204" pitchFamily="34" charset="0"/>
                <a:cs typeface="Calibri" panose="020F0502020204030204" pitchFamily="34" charset="0"/>
              </a:rPr>
              <a:t>proramme</a:t>
            </a:r>
            <a:r>
              <a:rPr lang="fi-FI" sz="4000" b="1" dirty="0">
                <a:latin typeface="Calibri" panose="020F0502020204030204" pitchFamily="34" charset="0"/>
                <a:cs typeface="Calibri" panose="020F0502020204030204" pitchFamily="34" charset="0"/>
              </a:rPr>
              <a:t> of </a:t>
            </a:r>
            <a:r>
              <a:rPr lang="fi-FI" sz="4000" b="1" dirty="0" err="1">
                <a:latin typeface="Calibri" panose="020F0502020204030204" pitchFamily="34" charset="0"/>
                <a:cs typeface="Calibri" panose="020F0502020204030204" pitchFamily="34" charset="0"/>
              </a:rPr>
              <a:t>the</a:t>
            </a:r>
            <a:r>
              <a:rPr lang="fi-FI" sz="4000" b="1" dirty="0">
                <a:latin typeface="Calibri" panose="020F0502020204030204" pitchFamily="34" charset="0"/>
                <a:cs typeface="Calibri" panose="020F0502020204030204" pitchFamily="34" charset="0"/>
              </a:rPr>
              <a:t> </a:t>
            </a:r>
            <a:r>
              <a:rPr lang="fi-FI" sz="4000" b="1" dirty="0" err="1">
                <a:latin typeface="Calibri" panose="020F0502020204030204" pitchFamily="34" charset="0"/>
                <a:cs typeface="Calibri" panose="020F0502020204030204" pitchFamily="34" charset="0"/>
              </a:rPr>
              <a:t>first</a:t>
            </a:r>
            <a:r>
              <a:rPr lang="fi-FI" sz="4000" b="1" dirty="0">
                <a:latin typeface="Calibri" panose="020F0502020204030204" pitchFamily="34" charset="0"/>
                <a:cs typeface="Calibri" panose="020F0502020204030204" pitchFamily="34" charset="0"/>
              </a:rPr>
              <a:t> </a:t>
            </a:r>
            <a:r>
              <a:rPr lang="fi-FI" sz="4000" b="1" dirty="0" err="1">
                <a:latin typeface="Calibri" panose="020F0502020204030204" pitchFamily="34" charset="0"/>
                <a:cs typeface="Calibri" panose="020F0502020204030204" pitchFamily="34" charset="0"/>
              </a:rPr>
              <a:t>week</a:t>
            </a:r>
            <a:endParaRPr lang="fi-FI" sz="4000" b="1" dirty="0">
              <a:latin typeface="Calibri" panose="020F0502020204030204" pitchFamily="34" charset="0"/>
              <a:cs typeface="Calibri" panose="020F0502020204030204" pitchFamily="34" charset="0"/>
            </a:endParaRPr>
          </a:p>
        </p:txBody>
      </p:sp>
      <p:graphicFrame>
        <p:nvGraphicFramePr>
          <p:cNvPr id="4" name="Table 3">
            <a:extLst>
              <a:ext uri="{FF2B5EF4-FFF2-40B4-BE49-F238E27FC236}">
                <a16:creationId xmlns:a16="http://schemas.microsoft.com/office/drawing/2014/main" id="{60192828-AB8F-B992-35FB-62497BBD2B47}"/>
              </a:ext>
            </a:extLst>
          </p:cNvPr>
          <p:cNvGraphicFramePr>
            <a:graphicFrameLocks noGrp="1"/>
          </p:cNvGraphicFramePr>
          <p:nvPr>
            <p:extLst>
              <p:ext uri="{D42A27DB-BD31-4B8C-83A1-F6EECF244321}">
                <p14:modId xmlns:p14="http://schemas.microsoft.com/office/powerpoint/2010/main" val="4064470687"/>
              </p:ext>
            </p:extLst>
          </p:nvPr>
        </p:nvGraphicFramePr>
        <p:xfrm>
          <a:off x="673146" y="704675"/>
          <a:ext cx="10850879" cy="5683553"/>
        </p:xfrm>
        <a:graphic>
          <a:graphicData uri="http://schemas.openxmlformats.org/drawingml/2006/table">
            <a:tbl>
              <a:tblPr/>
              <a:tblGrid>
                <a:gridCol w="693576">
                  <a:extLst>
                    <a:ext uri="{9D8B030D-6E8A-4147-A177-3AD203B41FA5}">
                      <a16:colId xmlns:a16="http://schemas.microsoft.com/office/drawing/2014/main" val="3353164315"/>
                    </a:ext>
                  </a:extLst>
                </a:gridCol>
                <a:gridCol w="1718480">
                  <a:extLst>
                    <a:ext uri="{9D8B030D-6E8A-4147-A177-3AD203B41FA5}">
                      <a16:colId xmlns:a16="http://schemas.microsoft.com/office/drawing/2014/main" val="1193457187"/>
                    </a:ext>
                  </a:extLst>
                </a:gridCol>
                <a:gridCol w="1443352">
                  <a:extLst>
                    <a:ext uri="{9D8B030D-6E8A-4147-A177-3AD203B41FA5}">
                      <a16:colId xmlns:a16="http://schemas.microsoft.com/office/drawing/2014/main" val="1183170069"/>
                    </a:ext>
                  </a:extLst>
                </a:gridCol>
                <a:gridCol w="1308114">
                  <a:extLst>
                    <a:ext uri="{9D8B030D-6E8A-4147-A177-3AD203B41FA5}">
                      <a16:colId xmlns:a16="http://schemas.microsoft.com/office/drawing/2014/main" val="3129252597"/>
                    </a:ext>
                  </a:extLst>
                </a:gridCol>
                <a:gridCol w="1571507">
                  <a:extLst>
                    <a:ext uri="{9D8B030D-6E8A-4147-A177-3AD203B41FA5}">
                      <a16:colId xmlns:a16="http://schemas.microsoft.com/office/drawing/2014/main" val="674927936"/>
                    </a:ext>
                  </a:extLst>
                </a:gridCol>
                <a:gridCol w="1571507">
                  <a:extLst>
                    <a:ext uri="{9D8B030D-6E8A-4147-A177-3AD203B41FA5}">
                      <a16:colId xmlns:a16="http://schemas.microsoft.com/office/drawing/2014/main" val="2535716145"/>
                    </a:ext>
                  </a:extLst>
                </a:gridCol>
                <a:gridCol w="1289479">
                  <a:extLst>
                    <a:ext uri="{9D8B030D-6E8A-4147-A177-3AD203B41FA5}">
                      <a16:colId xmlns:a16="http://schemas.microsoft.com/office/drawing/2014/main" val="299119456"/>
                    </a:ext>
                  </a:extLst>
                </a:gridCol>
                <a:gridCol w="1254864">
                  <a:extLst>
                    <a:ext uri="{9D8B030D-6E8A-4147-A177-3AD203B41FA5}">
                      <a16:colId xmlns:a16="http://schemas.microsoft.com/office/drawing/2014/main" val="3514798215"/>
                    </a:ext>
                  </a:extLst>
                </a:gridCol>
              </a:tblGrid>
              <a:tr h="479612">
                <a:tc>
                  <a:txBody>
                    <a:bodyPr/>
                    <a:lstStyle/>
                    <a:p>
                      <a:pPr algn="l" rtl="0" fontAlgn="base"/>
                      <a:r>
                        <a:rPr lang="en-GB" sz="1300" b="1" i="0" u="none" strike="noStrike" dirty="0">
                          <a:solidFill>
                            <a:srgbClr val="002060"/>
                          </a:solidFill>
                          <a:effectLst/>
                          <a:latin typeface="Calibri" panose="020F0502020204030204" pitchFamily="34" charset="0"/>
                        </a:rPr>
                        <a:t>Time</a:t>
                      </a:r>
                      <a:r>
                        <a:rPr lang="en-GB" sz="1300" b="0" i="0" dirty="0">
                          <a:solidFill>
                            <a:srgbClr val="002060"/>
                          </a:solidFill>
                          <a:effectLst/>
                          <a:latin typeface="Calibri" panose="020F0502020204030204" pitchFamily="34" charset="0"/>
                        </a:rPr>
                        <a:t>​</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Mon Jan 12</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L209</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Tue Jan 13</a:t>
                      </a:r>
                      <a:r>
                        <a:rPr lang="en-GB" sz="1300" b="0" i="0" dirty="0">
                          <a:solidFill>
                            <a:srgbClr val="002060"/>
                          </a:solidFill>
                          <a:effectLst/>
                          <a:latin typeface="Calibri" panose="020F0502020204030204" pitchFamily="34" charset="0"/>
                        </a:rPr>
                        <a:t>​</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L209</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Wed Jan 14</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L209</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Thu  Jan 15</a:t>
                      </a:r>
                      <a:endParaRPr lang="en-GB" sz="1500" b="0" i="0" dirty="0">
                        <a:solidFill>
                          <a:srgbClr val="000000"/>
                        </a:solidFill>
                        <a:effectLst/>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1300" b="1" i="0" u="none" strike="noStrike" dirty="0">
                          <a:solidFill>
                            <a:srgbClr val="002060"/>
                          </a:solidFill>
                          <a:effectLst/>
                          <a:latin typeface="Calibri" panose="020F0502020204030204" pitchFamily="34" charset="0"/>
                        </a:rPr>
                        <a:t>RUUD101 Juho</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Fri Jan 16</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RUUD101 Juho</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fi-FI" sz="1300" b="1" i="0" u="none" strike="noStrike" dirty="0" err="1">
                          <a:solidFill>
                            <a:srgbClr val="002060"/>
                          </a:solidFill>
                          <a:effectLst/>
                          <a:latin typeface="Calibri" panose="020F0502020204030204" pitchFamily="34" charset="0"/>
                        </a:rPr>
                        <a:t>Sat</a:t>
                      </a:r>
                      <a:r>
                        <a:rPr lang="fi-FI" sz="1300" b="1" i="0" u="none" strike="noStrike" dirty="0">
                          <a:solidFill>
                            <a:srgbClr val="002060"/>
                          </a:solidFill>
                          <a:effectLst/>
                          <a:latin typeface="Calibri" panose="020F0502020204030204" pitchFamily="34" charset="0"/>
                        </a:rPr>
                        <a:t>  Jan 13</a:t>
                      </a:r>
                      <a:r>
                        <a:rPr lang="fi-FI" sz="1300" b="0" i="0" dirty="0">
                          <a:solidFill>
                            <a:srgbClr val="002060"/>
                          </a:solidFill>
                          <a:effectLst/>
                          <a:latin typeface="Calibri" panose="020F0502020204030204" pitchFamily="34" charset="0"/>
                        </a:rPr>
                        <a:t>​</a:t>
                      </a:r>
                      <a:endParaRPr lang="fi-FI"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fi-FI" sz="1300" b="1" i="0" u="none" strike="noStrike" dirty="0">
                          <a:solidFill>
                            <a:srgbClr val="002060"/>
                          </a:solidFill>
                          <a:effectLst/>
                          <a:latin typeface="Calibri" panose="020F0502020204030204" pitchFamily="34" charset="0"/>
                        </a:rPr>
                        <a:t>Sun Jan 14</a:t>
                      </a:r>
                      <a:r>
                        <a:rPr lang="fi-FI" sz="1300" b="0" i="0" dirty="0">
                          <a:solidFill>
                            <a:srgbClr val="002060"/>
                          </a:solidFill>
                          <a:effectLst/>
                          <a:latin typeface="Calibri" panose="020F0502020204030204" pitchFamily="34" charset="0"/>
                        </a:rPr>
                        <a:t>​</a:t>
                      </a:r>
                      <a:endParaRPr lang="fi-FI"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extLst>
                  <a:ext uri="{0D108BD9-81ED-4DB2-BD59-A6C34878D82A}">
                    <a16:rowId xmlns:a16="http://schemas.microsoft.com/office/drawing/2014/main" val="1078009317"/>
                  </a:ext>
                </a:extLst>
              </a:tr>
              <a:tr h="2093202">
                <a:tc>
                  <a:txBody>
                    <a:bodyPr/>
                    <a:lstStyle/>
                    <a:p>
                      <a:pPr algn="l" rtl="0" fontAlgn="base"/>
                      <a:r>
                        <a:rPr lang="en-GB" sz="1300" b="0" i="0" u="none" strike="noStrike" dirty="0">
                          <a:solidFill>
                            <a:srgbClr val="2A5400"/>
                          </a:solidFill>
                          <a:effectLst/>
                          <a:latin typeface="Calibri" panose="020F0502020204030204" pitchFamily="34" charset="0"/>
                        </a:rPr>
                        <a:t>9.15 -11.45</a:t>
                      </a:r>
                      <a:r>
                        <a:rPr lang="en-GB" sz="1300" b="0" i="0" dirty="0">
                          <a:solidFill>
                            <a:srgbClr val="2A5400"/>
                          </a:solidFill>
                          <a:effectLst/>
                          <a:latin typeface="Calibri" panose="020F0502020204030204" pitchFamily="34" charset="0"/>
                        </a:rPr>
                        <a:t>​</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algn="l" defTabSz="914400" rtl="0" eaLnBrk="1" fontAlgn="base" latinLnBrk="0" hangingPunct="1">
                        <a:lnSpc>
                          <a:spcPct val="107000"/>
                        </a:lnSpc>
                        <a:spcAft>
                          <a:spcPts val="800"/>
                        </a:spcAft>
                      </a:pPr>
                      <a:r>
                        <a:rPr lang="en-GB" sz="1300" b="1" i="0" u="none" strike="noStrike" kern="1200" dirty="0">
                          <a:solidFill>
                            <a:srgbClr val="0070C0"/>
                          </a:solidFill>
                          <a:effectLst/>
                          <a:latin typeface="Calibri" panose="020F0502020204030204" pitchFamily="34" charset="0"/>
                          <a:ea typeface="+mn-ea"/>
                          <a:cs typeface="+mn-cs"/>
                        </a:rPr>
                        <a:t>Accreditation and Introduction of the Winter School (1h) (Vehmas &amp; </a:t>
                      </a:r>
                      <a:r>
                        <a:rPr lang="en-GB" sz="1300" b="1" i="0" u="none" strike="noStrike" kern="1200" dirty="0" err="1">
                          <a:solidFill>
                            <a:srgbClr val="0070C0"/>
                          </a:solidFill>
                          <a:effectLst/>
                          <a:latin typeface="Calibri" panose="020F0502020204030204" pitchFamily="34" charset="0"/>
                          <a:ea typeface="+mn-ea"/>
                          <a:cs typeface="+mn-cs"/>
                        </a:rPr>
                        <a:t>Salmikangas</a:t>
                      </a:r>
                      <a:r>
                        <a:rPr lang="en-GB" sz="1300" b="1" i="0" u="none" strike="noStrike" kern="1200" dirty="0">
                          <a:solidFill>
                            <a:srgbClr val="0070C0"/>
                          </a:solidFill>
                          <a:effectLst/>
                          <a:latin typeface="Calibri" panose="020F0502020204030204" pitchFamily="34" charset="0"/>
                          <a:ea typeface="+mn-ea"/>
                          <a:cs typeface="+mn-cs"/>
                        </a:rPr>
                        <a:t>)</a:t>
                      </a:r>
                    </a:p>
                    <a:p>
                      <a:pPr marL="0" algn="l" defTabSz="914400" rtl="0" eaLnBrk="1" fontAlgn="base" latinLnBrk="0" hangingPunct="1">
                        <a:lnSpc>
                          <a:spcPct val="107000"/>
                        </a:lnSpc>
                        <a:spcAft>
                          <a:spcPts val="800"/>
                        </a:spcAft>
                      </a:pPr>
                      <a:r>
                        <a:rPr lang="en-GB" sz="1300" b="1" i="0" u="none" strike="noStrike" kern="1200" dirty="0">
                          <a:solidFill>
                            <a:srgbClr val="0070C0"/>
                          </a:solidFill>
                          <a:effectLst/>
                          <a:latin typeface="Calibri" panose="020F0502020204030204" pitchFamily="34" charset="0"/>
                          <a:ea typeface="+mn-ea"/>
                          <a:cs typeface="+mn-cs"/>
                        </a:rPr>
                        <a:t>Special place of sport in Finland (2h) (</a:t>
                      </a:r>
                      <a:r>
                        <a:rPr lang="en-GB" sz="1300" b="1" i="0" u="none" strike="noStrike" kern="1200" dirty="0" err="1">
                          <a:solidFill>
                            <a:srgbClr val="0070C0"/>
                          </a:solidFill>
                          <a:effectLst/>
                          <a:latin typeface="Calibri" panose="020F0502020204030204" pitchFamily="34" charset="0"/>
                          <a:ea typeface="+mn-ea"/>
                          <a:cs typeface="+mn-cs"/>
                        </a:rPr>
                        <a:t>Salmikangas</a:t>
                      </a:r>
                      <a:r>
                        <a:rPr lang="en-GB" sz="1300" b="1" i="0" u="none" strike="noStrike" kern="1200" dirty="0">
                          <a:solidFill>
                            <a:srgbClr val="0070C0"/>
                          </a:solidFill>
                          <a:effectLst/>
                          <a:latin typeface="Calibri" panose="020F0502020204030204" pitchFamily="34" charset="0"/>
                          <a:ea typeface="+mn-ea"/>
                          <a:cs typeface="+mn-cs"/>
                        </a:rPr>
                        <a:t> &amp; Vehmas)</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u="none" strike="noStrike" kern="1200" dirty="0" err="1">
                          <a:solidFill>
                            <a:srgbClr val="0070C0"/>
                          </a:solidFill>
                          <a:effectLst/>
                          <a:latin typeface="Calibri" panose="020F0502020204030204" pitchFamily="34" charset="0"/>
                          <a:ea typeface="+mn-ea"/>
                          <a:cs typeface="+mn-cs"/>
                        </a:rPr>
                        <a:t>Lecture</a:t>
                      </a:r>
                      <a:r>
                        <a:rPr lang="fi-FI" sz="1300" b="1" i="0" u="none" strike="noStrike" kern="1200" dirty="0">
                          <a:solidFill>
                            <a:srgbClr val="0070C0"/>
                          </a:solidFill>
                          <a:effectLst/>
                          <a:latin typeface="Calibri" panose="020F0502020204030204" pitchFamily="34" charset="0"/>
                          <a:ea typeface="+mn-ea"/>
                          <a:cs typeface="+mn-cs"/>
                        </a:rPr>
                        <a:t>: </a:t>
                      </a:r>
                      <a:r>
                        <a:rPr lang="en-GB" sz="1300" b="1" i="0" u="none" strike="noStrike" kern="1200" dirty="0">
                          <a:solidFill>
                            <a:srgbClr val="0070C0"/>
                          </a:solidFill>
                          <a:effectLst/>
                          <a:latin typeface="Calibri" panose="020F0502020204030204" pitchFamily="34" charset="0"/>
                          <a:ea typeface="+mn-ea"/>
                          <a:cs typeface="+mn-cs"/>
                        </a:rPr>
                        <a:t>Responsibility and sustainability in sport management (Vehmas) (2h)</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endParaRPr lang="en-US" sz="1300" b="1" i="0" u="none" strike="noStrike" kern="1200" dirty="0">
                        <a:solidFill>
                          <a:srgbClr val="FF000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0" i="0" dirty="0">
                          <a:solidFill>
                            <a:srgbClr val="2A5400"/>
                          </a:solidFill>
                          <a:effectLst/>
                          <a:latin typeface="Calibri" panose="020F0502020204030204" pitchFamily="34" charset="0"/>
                        </a:rPr>
                        <a:t>​</a:t>
                      </a:r>
                      <a:r>
                        <a:rPr lang="en-US" sz="1300" b="1" i="0" u="none" strike="noStrike" kern="1200" dirty="0">
                          <a:solidFill>
                            <a:srgbClr val="0070C0"/>
                          </a:solidFill>
                          <a:effectLst/>
                          <a:latin typeface="Calibri" panose="020F0502020204030204" pitchFamily="34" charset="0"/>
                          <a:ea typeface="+mn-ea"/>
                          <a:cs typeface="+mn-cs"/>
                        </a:rPr>
                        <a:t>Lecture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fi-FI"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fi-FI"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fi-FI"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altLang="fi-FI" sz="1300" b="1" i="0" u="none" strike="noStrike" kern="1200" noProof="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auto"/>
                      <a:r>
                        <a:rPr lang="en-US" sz="1300" b="0" i="0" u="none" strike="noStrike">
                          <a:solidFill>
                            <a:srgbClr val="2A5400"/>
                          </a:solidFill>
                          <a:effectLst/>
                          <a:latin typeface="Calibri" panose="020F0502020204030204" pitchFamily="34" charset="0"/>
                        </a:rPr>
                        <a: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auto"/>
                      <a:r>
                        <a:rPr lang="en-US" sz="1300" b="0" i="0" u="none" strike="noStrike">
                          <a:solidFill>
                            <a:srgbClr val="2A5400"/>
                          </a:solidFill>
                          <a:effectLst/>
                          <a:latin typeface="Calibri" panose="020F0502020204030204" pitchFamily="34" charset="0"/>
                        </a:rPr>
                        <a: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extLst>
                  <a:ext uri="{0D108BD9-81ED-4DB2-BD59-A6C34878D82A}">
                    <a16:rowId xmlns:a16="http://schemas.microsoft.com/office/drawing/2014/main" val="4053488025"/>
                  </a:ext>
                </a:extLst>
              </a:tr>
              <a:tr h="479612">
                <a:tc>
                  <a:txBody>
                    <a:bodyPr/>
                    <a:lstStyle/>
                    <a:p>
                      <a:pPr algn="l" rtl="0" fontAlgn="base"/>
                      <a:r>
                        <a:rPr lang="en-GB" sz="1300" b="0" i="0" u="none" strike="noStrike">
                          <a:solidFill>
                            <a:srgbClr val="2A5400"/>
                          </a:solidFill>
                          <a:effectLst/>
                          <a:latin typeface="Calibri" panose="020F0502020204030204" pitchFamily="34" charset="0"/>
                        </a:rPr>
                        <a:t>11.45-13.15</a:t>
                      </a:r>
                      <a:r>
                        <a:rPr lang="en-GB" sz="1300" b="0" i="0">
                          <a:solidFill>
                            <a:srgbClr val="2A5400"/>
                          </a:solidFill>
                          <a:effectLst/>
                          <a:latin typeface="Calibri" panose="020F0502020204030204" pitchFamily="34" charset="0"/>
                        </a:rPr>
                        <a:t>​</a:t>
                      </a:r>
                      <a:endParaRPr lang="en-GB" sz="1500" b="0" i="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auto"/>
                      <a:endParaRPr lang="en-US" sz="1300" b="0" i="0" u="none" strike="noStrike" dirty="0">
                        <a:solidFill>
                          <a:srgbClr val="2A5400"/>
                        </a:solidFill>
                        <a:effectLst/>
                        <a:latin typeface="Calibri" panose="020F0502020204030204" pitchFamily="34" charset="0"/>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auto"/>
                      <a:endParaRPr lang="en-US" sz="1300" b="0" i="0" u="none" strike="noStrike" dirty="0">
                        <a:solidFill>
                          <a:srgbClr val="2A5400"/>
                        </a:solidFill>
                        <a:effectLst/>
                        <a:latin typeface="Calibri" panose="020F0502020204030204" pitchFamily="34" charset="0"/>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extLst>
                  <a:ext uri="{0D108BD9-81ED-4DB2-BD59-A6C34878D82A}">
                    <a16:rowId xmlns:a16="http://schemas.microsoft.com/office/drawing/2014/main" val="4292999269"/>
                  </a:ext>
                </a:extLst>
              </a:tr>
              <a:tr h="1546419">
                <a:tc>
                  <a:txBody>
                    <a:bodyPr/>
                    <a:lstStyle/>
                    <a:p>
                      <a:pPr algn="l" rtl="0" fontAlgn="base"/>
                      <a:r>
                        <a:rPr lang="en-GB" sz="1300" b="0" i="0" u="none" strike="noStrike" dirty="0">
                          <a:solidFill>
                            <a:srgbClr val="2A5400"/>
                          </a:solidFill>
                          <a:effectLst/>
                          <a:latin typeface="Calibri" panose="020F0502020204030204" pitchFamily="34" charset="0"/>
                        </a:rPr>
                        <a:t>13-15</a:t>
                      </a:r>
                      <a:r>
                        <a:rPr lang="en-GB" sz="1300" b="0" i="0" dirty="0">
                          <a:solidFill>
                            <a:srgbClr val="2A5400"/>
                          </a:solidFill>
                          <a:effectLst/>
                          <a:latin typeface="Calibri" panose="020F0502020204030204" pitchFamily="34" charset="0"/>
                        </a:rPr>
                        <a:t>​- ca 15.45</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i="0" u="none" strike="noStrike" kern="1200" dirty="0">
                          <a:solidFill>
                            <a:srgbClr val="0070C0"/>
                          </a:solidFill>
                          <a:effectLst/>
                          <a:latin typeface="Calibri" panose="020F0502020204030204" pitchFamily="34" charset="0"/>
                          <a:ea typeface="+mn-ea"/>
                          <a:cs typeface="+mn-cs"/>
                        </a:rPr>
                        <a:t>Introducing group work assignments and cases </a:t>
                      </a:r>
                      <a:endParaRPr lang="en-GB"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i="0" u="none" strike="noStrike" kern="1200" noProof="0" dirty="0">
                          <a:solidFill>
                            <a:srgbClr val="0070C0"/>
                          </a:solidFill>
                          <a:effectLst/>
                          <a:latin typeface="Calibri" panose="020F0502020204030204" pitchFamily="34" charset="0"/>
                          <a:ea typeface="+mn-ea"/>
                          <a:cs typeface="+mn-cs"/>
                        </a:rPr>
                        <a:t>Introduction to Winter sports (Winter sports teachers) (1.5h</a:t>
                      </a:r>
                      <a:r>
                        <a:rPr kumimoji="0" lang="en-GB" sz="1200" b="0" i="0" u="none" strike="noStrike" kern="1200" cap="none" spc="0" normalizeH="0" baseline="0" noProof="0" dirty="0">
                          <a:ln>
                            <a:noFill/>
                          </a:ln>
                          <a:solidFill>
                            <a:srgbClr val="000000"/>
                          </a:solidFill>
                          <a:effectLst/>
                          <a:uLnTx/>
                          <a:uFillTx/>
                          <a:latin typeface="+mn-lt"/>
                          <a:ea typeface="Arial" panose="020B0604020202020204" pitchFamily="34" charset="0"/>
                          <a:cs typeface="Calibri"/>
                        </a:rPr>
                        <a:t>)</a:t>
                      </a:r>
                      <a:endParaRPr kumimoji="0" lang="fi-FI" sz="1200" b="0" i="0" u="none" strike="noStrike" kern="1200" cap="none" spc="0" normalizeH="0" baseline="0" noProof="0" dirty="0">
                        <a:ln>
                          <a:noFill/>
                        </a:ln>
                        <a:solidFill>
                          <a:srgbClr val="000000"/>
                        </a:solidFill>
                        <a:effectLst/>
                        <a:uLnTx/>
                        <a:uFillTx/>
                        <a:latin typeface="+mn-lt"/>
                        <a:ea typeface="Arial" panose="020B0604020202020204" pitchFamily="34" charset="0"/>
                        <a:cs typeface="Calibri"/>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dirty="0">
                          <a:solidFill>
                            <a:srgbClr val="0070C0"/>
                          </a:solidFill>
                          <a:effectLst/>
                          <a:latin typeface="Calibri" panose="020F0502020204030204" pitchFamily="34" charset="0"/>
                        </a:rPr>
                        <a:t>Lecture</a:t>
                      </a:r>
                    </a:p>
                    <a:p>
                      <a:pPr algn="l" rtl="0" fontAlgn="base"/>
                      <a:endParaRPr lang="en-US" sz="1300" b="1" i="0" dirty="0">
                        <a:solidFill>
                          <a:srgbClr val="0070C0"/>
                        </a:solidFill>
                        <a:effectLst/>
                        <a:latin typeface="Calibri" panose="020F0502020204030204" pitchFamily="34" charset="0"/>
                      </a:endParaRPr>
                    </a:p>
                    <a:p>
                      <a:pPr algn="l" rtl="0" fontAlgn="base"/>
                      <a:endParaRPr lang="en-US" sz="1300" b="1" i="0" dirty="0">
                        <a:solidFill>
                          <a:srgbClr val="0070C0"/>
                        </a:solidFill>
                        <a:effectLst/>
                        <a:latin typeface="Calibri" panose="020F0502020204030204" pitchFamily="34" charset="0"/>
                      </a:endParaRPr>
                    </a:p>
                    <a:p>
                      <a:pPr algn="l" rtl="0" fontAlgn="base"/>
                      <a:r>
                        <a:rPr lang="en-US" sz="1300" b="1" i="0" dirty="0">
                          <a:solidFill>
                            <a:srgbClr val="0070C0"/>
                          </a:solidFill>
                          <a:effectLst/>
                          <a:latin typeface="Calibri" panose="020F0502020204030204" pitchFamily="34" charset="0"/>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kern="1200" dirty="0">
                          <a:solidFill>
                            <a:srgbClr val="00B0F0"/>
                          </a:solidFill>
                          <a:effectLst/>
                          <a:latin typeface="Calibri" panose="020F0502020204030204" pitchFamily="34" charset="0"/>
                          <a:ea typeface="+mn-ea"/>
                          <a:cs typeface="+mn-cs"/>
                        </a:rPr>
                        <a:t>12-16</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kern="1200" dirty="0">
                          <a:solidFill>
                            <a:srgbClr val="00B0F0"/>
                          </a:solidFill>
                          <a:effectLst/>
                          <a:latin typeface="Calibri" panose="020F0502020204030204" pitchFamily="34" charset="0"/>
                          <a:ea typeface="+mn-ea"/>
                          <a:cs typeface="+mn-cs"/>
                        </a:rPr>
                        <a:t>Outdoor winter activities​ ​</a:t>
                      </a:r>
                    </a:p>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kern="1200" dirty="0">
                          <a:solidFill>
                            <a:srgbClr val="00B0F0"/>
                          </a:solidFill>
                          <a:effectLst/>
                          <a:latin typeface="Calibri" panose="020F0502020204030204" pitchFamily="34" charset="0"/>
                          <a:ea typeface="+mn-ea"/>
                          <a:cs typeface="+mn-cs"/>
                        </a:rPr>
                        <a:t>Laajavuori</a:t>
                      </a:r>
                      <a:endParaRPr lang="en-US" sz="1300" b="1" i="0" u="none" strike="noStrike" kern="1200" dirty="0">
                        <a:solidFill>
                          <a:srgbClr val="0070C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kern="1200" dirty="0">
                          <a:solidFill>
                            <a:srgbClr val="00B0F0"/>
                          </a:solidFill>
                          <a:effectLst/>
                          <a:latin typeface="Calibri" panose="020F0502020204030204" pitchFamily="34" charset="0"/>
                          <a:ea typeface="+mn-ea"/>
                          <a:cs typeface="+mn-cs"/>
                        </a:rPr>
                        <a:t>’ Winter </a:t>
                      </a:r>
                      <a:r>
                        <a:rPr lang="fi-FI" sz="1300" b="1" i="0" kern="1200" dirty="0" err="1">
                          <a:solidFill>
                            <a:srgbClr val="00B0F0"/>
                          </a:solidFill>
                          <a:effectLst/>
                          <a:latin typeface="Calibri" panose="020F0502020204030204" pitchFamily="34" charset="0"/>
                          <a:ea typeface="+mn-ea"/>
                          <a:cs typeface="+mn-cs"/>
                        </a:rPr>
                        <a:t>Olympics</a:t>
                      </a:r>
                      <a:r>
                        <a:rPr lang="fi-FI" sz="1300" b="1" i="0" kern="1200" dirty="0">
                          <a:solidFill>
                            <a:srgbClr val="00B0F0"/>
                          </a:solidFill>
                          <a:effectLst/>
                          <a:latin typeface="Calibri" panose="020F0502020204030204" pitchFamily="34" charset="0"/>
                          <a:ea typeface="+mn-ea"/>
                          <a:cs typeface="+mn-cs"/>
                        </a:rPr>
                        <a:t>’ </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extLst>
                  <a:ext uri="{0D108BD9-81ED-4DB2-BD59-A6C34878D82A}">
                    <a16:rowId xmlns:a16="http://schemas.microsoft.com/office/drawing/2014/main" val="1935417148"/>
                  </a:ext>
                </a:extLst>
              </a:tr>
              <a:tr h="1084708">
                <a:tc>
                  <a:txBody>
                    <a:bodyPr/>
                    <a:lstStyle/>
                    <a:p>
                      <a:pPr algn="l" rtl="0" fontAlgn="auto"/>
                      <a:r>
                        <a:rPr lang="fi-FI" sz="1300" b="1" i="0" u="none" strike="noStrike" dirty="0">
                          <a:solidFill>
                            <a:srgbClr val="2A5400"/>
                          </a:solidFill>
                          <a:effectLst/>
                          <a:latin typeface="Calibri" panose="020F0502020204030204" pitchFamily="34" charset="0"/>
                        </a:rPr>
                        <a:t>​17.30-20.00</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en-US" sz="1300" b="1" i="0" kern="1200" dirty="0" err="1">
                          <a:solidFill>
                            <a:srgbClr val="00B0F0"/>
                          </a:solidFill>
                          <a:effectLst/>
                          <a:latin typeface="Calibri" panose="020F0502020204030204" pitchFamily="34" charset="0"/>
                          <a:ea typeface="+mn-ea"/>
                          <a:cs typeface="+mn-cs"/>
                        </a:rPr>
                        <a:t>OpeningCermony</a:t>
                      </a:r>
                      <a:r>
                        <a:rPr lang="en-US" sz="1300" b="1" i="0" kern="1200" dirty="0">
                          <a:solidFill>
                            <a:srgbClr val="00B0F0"/>
                          </a:solidFill>
                          <a:effectLst/>
                          <a:latin typeface="Calibri" panose="020F0502020204030204" pitchFamily="34" charset="0"/>
                          <a:ea typeface="+mn-ea"/>
                          <a:cs typeface="+mn-cs"/>
                        </a:rPr>
                        <a:t> </a:t>
                      </a:r>
                      <a:r>
                        <a:rPr lang="en-US" sz="1300" b="1" i="0" kern="1200" dirty="0" err="1">
                          <a:solidFill>
                            <a:srgbClr val="00B0F0"/>
                          </a:solidFill>
                          <a:effectLst/>
                          <a:latin typeface="Calibri" panose="020F0502020204030204" pitchFamily="34" charset="0"/>
                          <a:ea typeface="+mn-ea"/>
                          <a:cs typeface="+mn-cs"/>
                        </a:rPr>
                        <a:t>Laajis</a:t>
                      </a:r>
                      <a:r>
                        <a:rPr lang="en-US" sz="1300" b="1" i="0" kern="1200" dirty="0">
                          <a:solidFill>
                            <a:srgbClr val="00B0F0"/>
                          </a:solidFill>
                          <a:effectLst/>
                          <a:latin typeface="Calibri" panose="020F0502020204030204" pitchFamily="34" charset="0"/>
                          <a:ea typeface="+mn-ea"/>
                          <a:cs typeface="+mn-cs"/>
                        </a:rPr>
                        <a:t> ​at 17.30-20.00</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17.00-19.00​</a:t>
                      </a:r>
                    </a:p>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Winter </a:t>
                      </a:r>
                      <a:r>
                        <a:rPr lang="fi-FI" sz="1300" b="1" i="0" kern="1200" dirty="0" err="1">
                          <a:solidFill>
                            <a:srgbClr val="00B0F0"/>
                          </a:solidFill>
                          <a:effectLst/>
                          <a:latin typeface="Calibri" panose="020F0502020204030204" pitchFamily="34" charset="0"/>
                          <a:ea typeface="+mn-ea"/>
                          <a:cs typeface="+mn-cs"/>
                        </a:rPr>
                        <a:t>sports</a:t>
                      </a:r>
                      <a:r>
                        <a:rPr lang="fi-FI" sz="1300" b="1" i="0" kern="1200" dirty="0">
                          <a:solidFill>
                            <a:srgbClr val="00B0F0"/>
                          </a:solidFill>
                          <a:effectLst/>
                          <a:latin typeface="Calibri" panose="020F0502020204030204" pitchFamily="34" charset="0"/>
                          <a:ea typeface="+mn-ea"/>
                          <a:cs typeface="+mn-cs"/>
                        </a:rPr>
                        <a:t>​/Down </a:t>
                      </a:r>
                      <a:r>
                        <a:rPr lang="fi-FI" sz="1300" b="1" i="0" kern="1200" dirty="0" err="1">
                          <a:solidFill>
                            <a:srgbClr val="00B0F0"/>
                          </a:solidFill>
                          <a:effectLst/>
                          <a:latin typeface="Calibri" panose="020F0502020204030204" pitchFamily="34" charset="0"/>
                          <a:ea typeface="+mn-ea"/>
                          <a:cs typeface="+mn-cs"/>
                        </a:rPr>
                        <a:t>hill</a:t>
                      </a:r>
                      <a:r>
                        <a:rPr lang="fi-FI" sz="1300" b="1" i="0" kern="1200" dirty="0">
                          <a:solidFill>
                            <a:srgbClr val="00B0F0"/>
                          </a:solidFill>
                          <a:effectLst/>
                          <a:latin typeface="Calibri" panose="020F0502020204030204" pitchFamily="34" charset="0"/>
                          <a:ea typeface="+mn-ea"/>
                          <a:cs typeface="+mn-cs"/>
                        </a:rPr>
                        <a:t> </a:t>
                      </a:r>
                      <a:r>
                        <a:rPr lang="fi-FI" sz="1300" b="1" i="0" kern="1200" dirty="0" err="1">
                          <a:solidFill>
                            <a:srgbClr val="00B0F0"/>
                          </a:solidFill>
                          <a:effectLst/>
                          <a:latin typeface="Calibri" panose="020F0502020204030204" pitchFamily="34" charset="0"/>
                          <a:ea typeface="+mn-ea"/>
                          <a:cs typeface="+mn-cs"/>
                        </a:rPr>
                        <a:t>skiing</a:t>
                      </a:r>
                      <a:endParaRPr lang="fi-FI" sz="1300" b="1" i="0" kern="1200" dirty="0">
                        <a:solidFill>
                          <a:srgbClr val="00B0F0"/>
                        </a:solidFill>
                        <a:effectLst/>
                        <a:latin typeface="Calibri" panose="020F0502020204030204" pitchFamily="34" charset="0"/>
                        <a:ea typeface="+mn-ea"/>
                        <a:cs typeface="+mn-cs"/>
                      </a:endParaRPr>
                    </a:p>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Laajavuori</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en-US" sz="1300" b="1" i="0" kern="1200" dirty="0">
                          <a:solidFill>
                            <a:srgbClr val="00B0F0"/>
                          </a:solidFill>
                          <a:effectLst/>
                          <a:latin typeface="Calibri" panose="020F0502020204030204" pitchFamily="34" charset="0"/>
                          <a:ea typeface="+mn-ea"/>
                          <a:cs typeface="+mn-cs"/>
                        </a:rPr>
                        <a: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17.00-19.00​</a:t>
                      </a:r>
                    </a:p>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Winter </a:t>
                      </a:r>
                      <a:r>
                        <a:rPr lang="fi-FI" sz="1300" b="1" i="0" kern="1200" dirty="0" err="1">
                          <a:solidFill>
                            <a:srgbClr val="00B0F0"/>
                          </a:solidFill>
                          <a:effectLst/>
                          <a:latin typeface="Calibri" panose="020F0502020204030204" pitchFamily="34" charset="0"/>
                          <a:ea typeface="+mn-ea"/>
                          <a:cs typeface="+mn-cs"/>
                        </a:rPr>
                        <a:t>sports</a:t>
                      </a:r>
                      <a:r>
                        <a:rPr lang="fi-FI" sz="1300" b="1" i="0" kern="1200" dirty="0">
                          <a:solidFill>
                            <a:srgbClr val="00B0F0"/>
                          </a:solidFill>
                          <a:effectLst/>
                          <a:latin typeface="Calibri" panose="020F0502020204030204" pitchFamily="34" charset="0"/>
                          <a:ea typeface="+mn-ea"/>
                          <a:cs typeface="+mn-cs"/>
                        </a:rPr>
                        <a:t>​/Cross-country </a:t>
                      </a:r>
                      <a:r>
                        <a:rPr lang="fi-FI" sz="1300" b="1" i="0" kern="1200" dirty="0" err="1">
                          <a:solidFill>
                            <a:srgbClr val="00B0F0"/>
                          </a:solidFill>
                          <a:effectLst/>
                          <a:latin typeface="Calibri" panose="020F0502020204030204" pitchFamily="34" charset="0"/>
                          <a:ea typeface="+mn-ea"/>
                          <a:cs typeface="+mn-cs"/>
                        </a:rPr>
                        <a:t>skiing</a:t>
                      </a:r>
                      <a:endParaRPr lang="fi-FI" sz="1300" b="1" i="0" kern="1200" dirty="0">
                        <a:solidFill>
                          <a:srgbClr val="00B0F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kern="1200" dirty="0">
                          <a:solidFill>
                            <a:srgbClr val="00B0F0"/>
                          </a:solidFill>
                          <a:effectLst/>
                          <a:latin typeface="Calibri" panose="020F0502020204030204" pitchFamily="34" charset="0"/>
                          <a:ea typeface="+mn-ea"/>
                          <a:cs typeface="+mn-cs"/>
                        </a:rPr>
                        <a:t>Laajavuori</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en-US" sz="1300" b="1" i="0" kern="1200" dirty="0">
                          <a:solidFill>
                            <a:srgbClr val="00B0F0"/>
                          </a:solidFill>
                          <a:effectLst/>
                          <a:latin typeface="Calibri" panose="020F0502020204030204" pitchFamily="34" charset="0"/>
                          <a:ea typeface="+mn-ea"/>
                          <a:cs typeface="+mn-cs"/>
                        </a:rPr>
                        <a:t>Ice hockey match JYP-Sport</a:t>
                      </a:r>
                    </a:p>
                    <a:p>
                      <a:pPr marL="0" algn="l" defTabSz="914400" rtl="0" eaLnBrk="1" fontAlgn="base" latinLnBrk="0" hangingPunct="1"/>
                      <a:r>
                        <a:rPr lang="en-US" sz="1300" b="1" i="0" kern="1200" dirty="0" err="1">
                          <a:solidFill>
                            <a:srgbClr val="00B0F0"/>
                          </a:solidFill>
                          <a:effectLst/>
                          <a:latin typeface="Calibri" panose="020F0502020204030204" pitchFamily="34" charset="0"/>
                          <a:ea typeface="+mn-ea"/>
                          <a:cs typeface="+mn-cs"/>
                        </a:rPr>
                        <a:t>LähiTapiola</a:t>
                      </a:r>
                      <a:r>
                        <a:rPr lang="en-US" sz="1300" b="1" i="0" kern="1200" dirty="0">
                          <a:solidFill>
                            <a:srgbClr val="00B0F0"/>
                          </a:solidFill>
                          <a:effectLst/>
                          <a:latin typeface="Calibri" panose="020F0502020204030204" pitchFamily="34" charset="0"/>
                          <a:ea typeface="+mn-ea"/>
                          <a:cs typeface="+mn-cs"/>
                        </a:rPr>
                        <a:t> Areena</a:t>
                      </a:r>
                    </a:p>
                    <a:p>
                      <a:pPr marL="0" algn="l" defTabSz="914400" rtl="0" eaLnBrk="1" fontAlgn="base" latinLnBrk="0" hangingPunct="1"/>
                      <a:r>
                        <a:rPr lang="en-US" sz="1300" b="1" i="0" kern="1200" dirty="0">
                          <a:solidFill>
                            <a:srgbClr val="00B0F0"/>
                          </a:solidFill>
                          <a:effectLst/>
                          <a:latin typeface="Calibri" panose="020F0502020204030204" pitchFamily="34" charset="0"/>
                          <a:ea typeface="+mn-ea"/>
                          <a:cs typeface="+mn-cs"/>
                        </a:rPr>
                        <a:t>18.30-​ (at own cost)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fi-FI" sz="1300" b="1" i="0" kern="1200" dirty="0">
                        <a:solidFill>
                          <a:srgbClr val="00B0F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u="none" strike="noStrike" dirty="0">
                          <a:solidFill>
                            <a:srgbClr val="00B0F0"/>
                          </a:solidFill>
                          <a:effectLst/>
                          <a:latin typeface="Calibri" panose="020F0502020204030204" pitchFamily="34" charset="0"/>
                        </a:rPr>
                        <a:t>​</a:t>
                      </a:r>
                      <a:r>
                        <a:rPr lang="fi-FI" sz="1300" b="1" i="0" u="none" strike="noStrike" kern="1200" dirty="0">
                          <a:solidFill>
                            <a:srgbClr val="00B0F0"/>
                          </a:solidFill>
                          <a:effectLst/>
                          <a:latin typeface="Calibri" panose="020F0502020204030204" pitchFamily="34" charset="0"/>
                          <a:ea typeface="+mn-ea"/>
                          <a:cs typeface="+mn-cs"/>
                        </a:rPr>
                        <a:t>18.30-20.30</a:t>
                      </a:r>
                      <a:endParaRPr lang="fi-FI" sz="1300" b="1" i="0" u="none" strike="noStrike" dirty="0">
                        <a:solidFill>
                          <a:srgbClr val="00B0F0"/>
                        </a:solidFill>
                        <a:effectLst/>
                        <a:latin typeface="Calibri" panose="020F0502020204030204" pitchFamily="34" charset="0"/>
                      </a:endParaRPr>
                    </a:p>
                    <a:p>
                      <a:pPr marL="0" algn="l" defTabSz="914400" rtl="0" eaLnBrk="1" fontAlgn="base" latinLnBrk="0" hangingPunct="1"/>
                      <a:r>
                        <a:rPr lang="fi-FI" sz="1300" b="1" i="0" u="none" strike="noStrike" kern="1200" dirty="0">
                          <a:solidFill>
                            <a:srgbClr val="00B0F0"/>
                          </a:solidFill>
                          <a:effectLst/>
                          <a:latin typeface="Calibri" panose="020F0502020204030204" pitchFamily="34" charset="0"/>
                          <a:ea typeface="+mn-ea"/>
                          <a:cs typeface="+mn-cs"/>
                        </a:rPr>
                        <a:t>Viilu sauna </a:t>
                      </a:r>
                    </a:p>
                    <a:p>
                      <a:pPr marL="0" algn="l" defTabSz="914400" rtl="0" eaLnBrk="1" fontAlgn="base" latinLnBrk="0" hangingPunct="1"/>
                      <a:r>
                        <a:rPr lang="fi-FI" sz="1300" b="1" i="0" u="none" strike="noStrike" kern="1200" dirty="0" err="1">
                          <a:solidFill>
                            <a:srgbClr val="00B0F0"/>
                          </a:solidFill>
                          <a:effectLst/>
                          <a:latin typeface="Calibri" panose="020F0502020204030204" pitchFamily="34" charset="0"/>
                          <a:ea typeface="+mn-ea"/>
                          <a:cs typeface="+mn-cs"/>
                        </a:rPr>
                        <a:t>experience</a:t>
                      </a:r>
                      <a:r>
                        <a:rPr lang="fi-FI" sz="1300" b="1" i="0" u="none" strike="noStrike" kern="1200" dirty="0">
                          <a:solidFill>
                            <a:srgbClr val="00B0F0"/>
                          </a:solidFill>
                          <a:effectLst/>
                          <a:latin typeface="Calibri" panose="020F0502020204030204" pitchFamily="34" charset="0"/>
                          <a:ea typeface="+mn-ea"/>
                          <a:cs typeface="+mn-cs"/>
                        </a:rPr>
                        <a:t>​ (at </a:t>
                      </a:r>
                      <a:r>
                        <a:rPr lang="fi-FI" sz="1300" b="1" i="0" u="none" strike="noStrike" kern="1200" dirty="0" err="1">
                          <a:solidFill>
                            <a:srgbClr val="00B0F0"/>
                          </a:solidFill>
                          <a:effectLst/>
                          <a:latin typeface="Calibri" panose="020F0502020204030204" pitchFamily="34" charset="0"/>
                          <a:ea typeface="+mn-ea"/>
                          <a:cs typeface="+mn-cs"/>
                        </a:rPr>
                        <a:t>own</a:t>
                      </a:r>
                      <a:r>
                        <a:rPr lang="fi-FI" sz="1300" b="1" i="0" u="none" strike="noStrike" kern="1200" dirty="0">
                          <a:solidFill>
                            <a:srgbClr val="00B0F0"/>
                          </a:solidFill>
                          <a:effectLst/>
                          <a:latin typeface="Calibri" panose="020F0502020204030204" pitchFamily="34" charset="0"/>
                          <a:ea typeface="+mn-ea"/>
                          <a:cs typeface="+mn-cs"/>
                        </a:rPr>
                        <a:t> </a:t>
                      </a:r>
                      <a:r>
                        <a:rPr lang="fi-FI" sz="1300" b="1" i="0" u="none" strike="noStrike" kern="1200" dirty="0" err="1">
                          <a:solidFill>
                            <a:srgbClr val="00B0F0"/>
                          </a:solidFill>
                          <a:effectLst/>
                          <a:latin typeface="Calibri" panose="020F0502020204030204" pitchFamily="34" charset="0"/>
                          <a:ea typeface="+mn-ea"/>
                          <a:cs typeface="+mn-cs"/>
                        </a:rPr>
                        <a:t>cost</a:t>
                      </a:r>
                      <a:endParaRPr lang="fi-FI" sz="1300" b="1" i="0" u="none" strike="noStrike" kern="1200" dirty="0">
                        <a:solidFill>
                          <a:srgbClr val="00B0F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extLst>
                  <a:ext uri="{0D108BD9-81ED-4DB2-BD59-A6C34878D82A}">
                    <a16:rowId xmlns:a16="http://schemas.microsoft.com/office/drawing/2014/main" val="3151915762"/>
                  </a:ext>
                </a:extLst>
              </a:tr>
            </a:tbl>
          </a:graphicData>
        </a:graphic>
      </p:graphicFrame>
    </p:spTree>
    <p:extLst>
      <p:ext uri="{BB962C8B-B14F-4D97-AF65-F5344CB8AC3E}">
        <p14:creationId xmlns:p14="http://schemas.microsoft.com/office/powerpoint/2010/main" val="26844154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B8E830A-0E81-4371-B4C8-26D918903C4C}"/>
              </a:ext>
            </a:extLst>
          </p:cNvPr>
          <p:cNvSpPr>
            <a:spLocks noGrp="1"/>
          </p:cNvSpPr>
          <p:nvPr>
            <p:ph type="title"/>
          </p:nvPr>
        </p:nvSpPr>
        <p:spPr>
          <a:xfrm>
            <a:off x="461394" y="260350"/>
            <a:ext cx="11467254" cy="818058"/>
          </a:xfrm>
        </p:spPr>
        <p:txBody>
          <a:bodyPr>
            <a:normAutofit/>
          </a:bodyPr>
          <a:lstStyle/>
          <a:p>
            <a:pPr algn="ctr" eaLnBrk="1" hangingPunct="1"/>
            <a:r>
              <a:rPr lang="fi-FI" altLang="fi-FI" dirty="0">
                <a:latin typeface="Times New Roman" panose="02020603050405020304" pitchFamily="18" charset="0"/>
                <a:cs typeface="Times New Roman" panose="02020603050405020304" pitchFamily="18" charset="0"/>
              </a:rPr>
              <a:t> </a:t>
            </a:r>
            <a:r>
              <a:rPr lang="en-US" sz="4000" b="1" noProof="0" dirty="0">
                <a:latin typeface="Calibri" panose="020F0502020204030204" pitchFamily="34" charset="0"/>
                <a:cs typeface="Calibri" panose="020F0502020204030204" pitchFamily="34" charset="0"/>
              </a:rPr>
              <a:t>Preliminary </a:t>
            </a:r>
            <a:r>
              <a:rPr lang="en-US" sz="4000" b="1" noProof="0" dirty="0" err="1">
                <a:latin typeface="Calibri" panose="020F0502020204030204" pitchFamily="34" charset="0"/>
                <a:cs typeface="Calibri" panose="020F0502020204030204" pitchFamily="34" charset="0"/>
              </a:rPr>
              <a:t>programme</a:t>
            </a:r>
            <a:r>
              <a:rPr lang="en-US" sz="4000" b="1" noProof="0" dirty="0">
                <a:latin typeface="Calibri" panose="020F0502020204030204" pitchFamily="34" charset="0"/>
                <a:cs typeface="Calibri" panose="020F0502020204030204" pitchFamily="34" charset="0"/>
              </a:rPr>
              <a:t> of the second week</a:t>
            </a:r>
            <a:endParaRPr lang="fi-FI" altLang="fi-FI" sz="4000" b="1" dirty="0">
              <a:latin typeface="Calibri" panose="020F0502020204030204" pitchFamily="34" charset="0"/>
              <a:cs typeface="Calibri" panose="020F0502020204030204" pitchFamily="34" charset="0"/>
            </a:endParaRPr>
          </a:p>
        </p:txBody>
      </p:sp>
      <p:graphicFrame>
        <p:nvGraphicFramePr>
          <p:cNvPr id="4" name="Content Placeholder 3">
            <a:extLst>
              <a:ext uri="{FF2B5EF4-FFF2-40B4-BE49-F238E27FC236}">
                <a16:creationId xmlns:a16="http://schemas.microsoft.com/office/drawing/2014/main" id="{8A4B5F77-FB19-4AAD-A933-C0508AD64B39}"/>
              </a:ext>
            </a:extLst>
          </p:cNvPr>
          <p:cNvGraphicFramePr>
            <a:graphicFrameLocks noGrp="1"/>
          </p:cNvGraphicFramePr>
          <p:nvPr>
            <p:ph idx="1"/>
            <p:extLst>
              <p:ext uri="{D42A27DB-BD31-4B8C-83A1-F6EECF244321}">
                <p14:modId xmlns:p14="http://schemas.microsoft.com/office/powerpoint/2010/main" val="2779228270"/>
              </p:ext>
            </p:extLst>
          </p:nvPr>
        </p:nvGraphicFramePr>
        <p:xfrm>
          <a:off x="983431" y="1130656"/>
          <a:ext cx="10225137" cy="5517630"/>
        </p:xfrm>
        <a:graphic>
          <a:graphicData uri="http://schemas.openxmlformats.org/drawingml/2006/table">
            <a:tbl>
              <a:tblPr/>
              <a:tblGrid>
                <a:gridCol w="1016048">
                  <a:extLst>
                    <a:ext uri="{9D8B030D-6E8A-4147-A177-3AD203B41FA5}">
                      <a16:colId xmlns:a16="http://schemas.microsoft.com/office/drawing/2014/main" val="20000"/>
                    </a:ext>
                  </a:extLst>
                </a:gridCol>
                <a:gridCol w="1576240">
                  <a:extLst>
                    <a:ext uri="{9D8B030D-6E8A-4147-A177-3AD203B41FA5}">
                      <a16:colId xmlns:a16="http://schemas.microsoft.com/office/drawing/2014/main" val="20001"/>
                    </a:ext>
                  </a:extLst>
                </a:gridCol>
                <a:gridCol w="1597867">
                  <a:extLst>
                    <a:ext uri="{9D8B030D-6E8A-4147-A177-3AD203B41FA5}">
                      <a16:colId xmlns:a16="http://schemas.microsoft.com/office/drawing/2014/main" val="20002"/>
                    </a:ext>
                  </a:extLst>
                </a:gridCol>
                <a:gridCol w="1498477">
                  <a:extLst>
                    <a:ext uri="{9D8B030D-6E8A-4147-A177-3AD203B41FA5}">
                      <a16:colId xmlns:a16="http://schemas.microsoft.com/office/drawing/2014/main" val="20003"/>
                    </a:ext>
                  </a:extLst>
                </a:gridCol>
                <a:gridCol w="1728192">
                  <a:extLst>
                    <a:ext uri="{9D8B030D-6E8A-4147-A177-3AD203B41FA5}">
                      <a16:colId xmlns:a16="http://schemas.microsoft.com/office/drawing/2014/main" val="20004"/>
                    </a:ext>
                  </a:extLst>
                </a:gridCol>
                <a:gridCol w="1708978">
                  <a:extLst>
                    <a:ext uri="{9D8B030D-6E8A-4147-A177-3AD203B41FA5}">
                      <a16:colId xmlns:a16="http://schemas.microsoft.com/office/drawing/2014/main" val="20005"/>
                    </a:ext>
                  </a:extLst>
                </a:gridCol>
                <a:gridCol w="1099335">
                  <a:extLst>
                    <a:ext uri="{9D8B030D-6E8A-4147-A177-3AD203B41FA5}">
                      <a16:colId xmlns:a16="http://schemas.microsoft.com/office/drawing/2014/main" val="1651718108"/>
                    </a:ext>
                  </a:extLst>
                </a:gridCol>
              </a:tblGrid>
              <a:tr h="72008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1" i="0" u="none" strike="noStrike" cap="none" normalizeH="0" baseline="0" dirty="0">
                          <a:ln>
                            <a:noFill/>
                          </a:ln>
                          <a:solidFill>
                            <a:srgbClr val="002060"/>
                          </a:solidFill>
                          <a:effectLst/>
                          <a:latin typeface="Calibri" panose="020F0502020204030204" pitchFamily="34" charset="0"/>
                          <a:ea typeface="MS PGothic" panose="020B0600070205080204" pitchFamily="34" charset="-128"/>
                          <a:cs typeface="Calibri" panose="020F0502020204030204" pitchFamily="34" charset="0"/>
                        </a:rPr>
                        <a:t>Time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r>
                        <a:rPr kumimoji="0" lang="en-GB" altLang="fi-FI" sz="1400" b="1" i="0" u="none" strike="noStrike" cap="none" normalizeH="0" baseline="0" dirty="0">
                          <a:ln>
                            <a:noFill/>
                          </a:ln>
                          <a:solidFill>
                            <a:srgbClr val="002060"/>
                          </a:solidFill>
                          <a:effectLst/>
                          <a:latin typeface="Calibri"/>
                          <a:ea typeface="MS PGothic"/>
                          <a:cs typeface="Calibri"/>
                        </a:rPr>
                        <a:t>Mon</a:t>
                      </a:r>
                      <a:r>
                        <a:rPr lang="en-GB" altLang="fi-FI" sz="1400" b="1" i="0" u="none" strike="noStrike" cap="none" normalizeH="0" baseline="0" dirty="0">
                          <a:ln>
                            <a:noFill/>
                          </a:ln>
                          <a:solidFill>
                            <a:srgbClr val="002060"/>
                          </a:solidFill>
                          <a:effectLst/>
                          <a:latin typeface="Calibri"/>
                          <a:ea typeface="MS PGothic"/>
                          <a:cs typeface="Calibri"/>
                        </a:rPr>
                        <a:t> Jan 19</a:t>
                      </a:r>
                    </a:p>
                    <a:p>
                      <a:pPr algn="l" rtl="0" fontAlgn="base">
                        <a:lnSpc>
                          <a:spcPct val="100000"/>
                        </a:lnSpc>
                      </a:pPr>
                      <a:r>
                        <a:rPr lang="en-GB" sz="1400" b="1" i="0" u="none" strike="noStrike" dirty="0">
                          <a:solidFill>
                            <a:srgbClr val="002060"/>
                          </a:solidFill>
                          <a:effectLst/>
                          <a:latin typeface="Calibri" panose="020F0502020204030204" pitchFamily="34" charset="0"/>
                        </a:rPr>
                        <a:t>Viveca 130</a:t>
                      </a: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r>
                        <a:rPr kumimoji="0" lang="en-GB" altLang="fi-FI" sz="1400" b="1" i="0" u="none" strike="noStrike" cap="none" normalizeH="0" baseline="0" dirty="0">
                          <a:ln>
                            <a:noFill/>
                          </a:ln>
                          <a:solidFill>
                            <a:srgbClr val="002060"/>
                          </a:solidFill>
                          <a:effectLst/>
                          <a:latin typeface="Calibri"/>
                          <a:ea typeface="MS PGothic"/>
                          <a:cs typeface="Calibri"/>
                        </a:rPr>
                        <a:t>Tue</a:t>
                      </a:r>
                      <a:r>
                        <a:rPr lang="en-GB" altLang="fi-FI" sz="1400" b="1" i="0" u="none" strike="noStrike" cap="none" normalizeH="0" baseline="0" dirty="0">
                          <a:ln>
                            <a:noFill/>
                          </a:ln>
                          <a:solidFill>
                            <a:srgbClr val="002060"/>
                          </a:solidFill>
                          <a:effectLst/>
                          <a:latin typeface="Calibri"/>
                          <a:ea typeface="MS PGothic"/>
                          <a:cs typeface="Calibri"/>
                        </a:rPr>
                        <a:t> Jan 16</a:t>
                      </a:r>
                    </a:p>
                    <a:p>
                      <a:pPr algn="l" rtl="0" fontAlgn="base"/>
                      <a:r>
                        <a:rPr lang="en-GB" sz="1400" b="1" i="0" u="none" strike="noStrike" dirty="0">
                          <a:solidFill>
                            <a:srgbClr val="002060"/>
                          </a:solidFill>
                          <a:effectLst/>
                          <a:latin typeface="Calibri" panose="020F0502020204030204" pitchFamily="34" charset="0"/>
                        </a:rPr>
                        <a:t>Viveca 130</a:t>
                      </a: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GB" sz="1400" b="1" i="0" u="none" strike="noStrike" kern="1200" cap="none" normalizeH="0" baseline="0" dirty="0">
                        <a:ln>
                          <a:noFill/>
                        </a:ln>
                        <a:solidFill>
                          <a:srgbClr val="002060"/>
                        </a:solidFill>
                        <a:effectLst/>
                        <a:latin typeface="Calibri"/>
                        <a:ea typeface="MS PGothic"/>
                        <a:cs typeface="Calibri"/>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644684">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rPr>
                        <a:t>9.15 -11.45</a:t>
                      </a:r>
                      <a:endParaRPr kumimoji="0" lang="fi-FI"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Lecture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fi-FI"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Group presentations (8.30-12.00)</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400" b="1" i="0" u="none" strike="noStrike" kern="1200" dirty="0">
                          <a:solidFill>
                            <a:srgbClr val="0070C0"/>
                          </a:solidFill>
                          <a:effectLst/>
                          <a:latin typeface="Calibri" panose="020F0502020204030204" pitchFamily="34" charset="0"/>
                          <a:ea typeface="MS PGothic" panose="020B0600070205080204" pitchFamily="34" charset="-128"/>
                          <a:cs typeface="+mn-cs"/>
                        </a:rPr>
                        <a:t>Departure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cap="none" normalizeH="0" baseline="0" dirty="0">
                        <a:ln>
                          <a:noFill/>
                        </a:ln>
                        <a:solidFill>
                          <a:srgbClr val="0070C0"/>
                        </a:solidFill>
                        <a:effectLst/>
                        <a:latin typeface="Calibri"/>
                        <a:ea typeface="MS PGothic"/>
                        <a:cs typeface="Calibri"/>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1"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extLst>
                  <a:ext uri="{0D108BD9-81ED-4DB2-BD59-A6C34878D82A}">
                    <a16:rowId xmlns:a16="http://schemas.microsoft.com/office/drawing/2014/main" val="10001"/>
                  </a:ext>
                </a:extLst>
              </a:tr>
              <a:tr h="548227">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rPr>
                        <a:t>11.45-13.15</a:t>
                      </a:r>
                      <a:endParaRPr kumimoji="0" lang="fi-FI"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fi-FI" sz="1400" b="1" i="0" u="none" strike="noStrike"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Lunch</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fi-FI" sz="1400" b="1" i="0" u="none" strike="noStrike"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Lunch</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kern="1200" cap="none" spc="0" normalizeH="0" baseline="0" noProof="0" dirty="0">
                        <a:ln>
                          <a:noFill/>
                        </a:ln>
                        <a:solidFill>
                          <a:srgbClr val="2A540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kern="1200" cap="none" spc="0" normalizeH="0" baseline="0" noProof="0" dirty="0">
                        <a:ln>
                          <a:noFill/>
                        </a:ln>
                        <a:solidFill>
                          <a:srgbClr val="2A540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extLst>
                  <a:ext uri="{0D108BD9-81ED-4DB2-BD59-A6C34878D82A}">
                    <a16:rowId xmlns:a16="http://schemas.microsoft.com/office/drawing/2014/main" val="10002"/>
                  </a:ext>
                </a:extLst>
              </a:tr>
              <a:tr h="1782296">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rPr>
                        <a:t>13.15-15</a:t>
                      </a:r>
                      <a:endParaRPr kumimoji="0" lang="fi-FI"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fi-FI"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Group work presentation preparations</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Closing session 13.30-15.00</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cap="none" normalizeH="0" baseline="0" dirty="0">
                        <a:ln>
                          <a:noFill/>
                        </a:ln>
                        <a:solidFill>
                          <a:schemeClr val="tx2">
                            <a:lumMod val="75000"/>
                            <a:lumOff val="25000"/>
                          </a:schemeClr>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kern="1200" cap="none" spc="0" normalizeH="0" baseline="0" noProof="0" dirty="0">
                        <a:ln>
                          <a:noFill/>
                        </a:ln>
                        <a:solidFill>
                          <a:srgbClr val="FF000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kern="1200" cap="none" spc="0" normalizeH="0" baseline="0" noProof="0" dirty="0">
                        <a:ln>
                          <a:noFill/>
                        </a:ln>
                        <a:solidFill>
                          <a:srgbClr val="00B0F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kern="1200" cap="none" spc="0" normalizeH="0" baseline="0" noProof="0" dirty="0">
                        <a:ln>
                          <a:noFill/>
                        </a:ln>
                        <a:solidFill>
                          <a:srgbClr val="00B0F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extLst>
                  <a:ext uri="{0D108BD9-81ED-4DB2-BD59-A6C34878D82A}">
                    <a16:rowId xmlns:a16="http://schemas.microsoft.com/office/drawing/2014/main" val="10003"/>
                  </a:ext>
                </a:extLst>
              </a:tr>
              <a:tr h="822343">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400" b="1"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altLang="fi-FI" sz="1400" b="1"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fontAlgn="base"/>
                      <a:r>
                        <a:rPr kumimoji="0" lang="en-US" altLang="fi-FI" sz="1400" b="1" i="0" u="none" strike="noStrike" kern="1200" cap="none" normalizeH="0" baseline="0" noProof="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Departure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cap="none" normalizeH="0" baseline="0" noProof="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endParaRPr lang="en-US" sz="1400" b="1" dirty="0">
                        <a:solidFill>
                          <a:srgbClr val="0070C0"/>
                        </a:solidFill>
                        <a:effectLst/>
                        <a:latin typeface="Calibri" panose="020F0502020204030204" pitchFamily="34" charset="0"/>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1" i="0" u="none" strike="noStrike" kern="1200" cap="none" normalizeH="0" baseline="0" dirty="0">
                        <a:ln>
                          <a:noFill/>
                        </a:ln>
                        <a:solidFill>
                          <a:srgbClr val="00B0F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400" dirty="0">
                        <a:solidFill>
                          <a:srgbClr val="0070C0"/>
                        </a:solidFill>
                        <a:effectLst/>
                        <a:latin typeface="Calibri" panose="020F0502020204030204" pitchFamily="34" charset="0"/>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15200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Metadata/LabelInfo.xml><?xml version="1.0" encoding="utf-8"?>
<clbl:labelList xmlns:clbl="http://schemas.microsoft.com/office/2020/mipLabelMetadata">
  <clbl:label id="{6c167213-36fa-43ce-a5b8-f5dde8fe5ad3}" enabled="1" method="Standard" siteId="{e9662d58-caa4-4bc1-b138-c8b1acab5a11}" removed="0"/>
</clbl:labelList>
</file>

<file path=docProps/app.xml><?xml version="1.0" encoding="utf-8"?>
<Properties xmlns="http://schemas.openxmlformats.org/officeDocument/2006/extended-properties" xmlns:vt="http://schemas.openxmlformats.org/officeDocument/2006/docPropsVTypes">
  <Template>TM03457491[[fn=Metropolitan]]</Template>
  <TotalTime>553</TotalTime>
  <Words>806</Words>
  <Application>Microsoft Office PowerPoint</Application>
  <PresentationFormat>Panoramiczny</PresentationFormat>
  <Paragraphs>164</Paragraphs>
  <Slides>7</Slides>
  <Notes>0</Notes>
  <HiddenSlides>0</HiddenSlides>
  <MMClips>0</MMClips>
  <ScaleCrop>false</ScaleCrop>
  <HeadingPairs>
    <vt:vector size="6" baseType="variant">
      <vt:variant>
        <vt:lpstr>Używane czcionki</vt:lpstr>
      </vt:variant>
      <vt:variant>
        <vt:i4>8</vt:i4>
      </vt:variant>
      <vt:variant>
        <vt:lpstr>Motyw</vt:lpstr>
      </vt:variant>
      <vt:variant>
        <vt:i4>1</vt:i4>
      </vt:variant>
      <vt:variant>
        <vt:lpstr>Tytuły slajdów</vt:lpstr>
      </vt:variant>
      <vt:variant>
        <vt:i4>7</vt:i4>
      </vt:variant>
    </vt:vector>
  </HeadingPairs>
  <TitlesOfParts>
    <vt:vector size="16" baseType="lpstr">
      <vt:lpstr>MS PGothic</vt:lpstr>
      <vt:lpstr>SimSun</vt:lpstr>
      <vt:lpstr>Arial</vt:lpstr>
      <vt:lpstr>Calibri</vt:lpstr>
      <vt:lpstr>Calibri Light</vt:lpstr>
      <vt:lpstr>Constantia</vt:lpstr>
      <vt:lpstr>Times New Roman</vt:lpstr>
      <vt:lpstr>Wingdings 2</vt:lpstr>
      <vt:lpstr>Metropolitan</vt:lpstr>
      <vt:lpstr>BIP Info</vt:lpstr>
      <vt:lpstr>Timetable for administrative process</vt:lpstr>
      <vt:lpstr>Partners’ tasks</vt:lpstr>
      <vt:lpstr>Prezentacja programu PowerPoint</vt:lpstr>
      <vt:lpstr>Prezentacja programu PowerPoint</vt:lpstr>
      <vt:lpstr>Preliminary proramme of the first week</vt:lpstr>
      <vt:lpstr> Preliminary programme of the second week</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BIP Info</dc:title>
  <dc:creator>Salmikangas, Anna-Katriina</dc:creator>
  <cp:lastModifiedBy>Janina Przybyszewska</cp:lastModifiedBy>
  <cp:revision>11</cp:revision>
  <dcterms:created xsi:type="dcterms:W3CDTF">2023-04-19T10:41:14Z</dcterms:created>
  <dcterms:modified xsi:type="dcterms:W3CDTF">2025-11-13T08:18:03Z</dcterms:modified>
</cp:coreProperties>
</file>